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rawings/drawing4.xml" ContentType="application/vnd.openxmlformats-officedocument.drawingml.chartshap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rawings/drawing2.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slideLayouts/slideLayout10.xml" ContentType="application/vnd.openxmlformats-officedocument.presentationml.slideLayout+xml"/>
  <Default Extension="vml" ContentType="application/vnd.openxmlformats-officedocument.vmlDrawing"/>
  <Override PartName="/ppt/charts/chart6.xml" ContentType="application/vnd.openxmlformats-officedocument.drawingml.chart+xml"/>
  <Default Extension="gif" ContentType="image/gif"/>
  <Override PartName="/ppt/charts/chart7.xml" ContentType="application/vnd.openxmlformats-officedocument.drawingml.char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rawings/drawing5.xml" ContentType="application/vnd.openxmlformats-officedocument.drawingml.chartshapes+xml"/>
  <Override PartName="/ppt/drawings/drawing6.xml" ContentType="application/vnd.openxmlformats-officedocument.drawingml.chartshape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rawings/drawing3.xml" ContentType="application/vnd.openxmlformats-officedocument.drawingml.chartshap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3" r:id="rId3"/>
    <p:sldId id="270" r:id="rId4"/>
    <p:sldId id="274" r:id="rId5"/>
    <p:sldId id="264" r:id="rId6"/>
    <p:sldId id="268" r:id="rId7"/>
    <p:sldId id="266" r:id="rId8"/>
    <p:sldId id="276" r:id="rId9"/>
    <p:sldId id="271" r:id="rId10"/>
    <p:sldId id="273" r:id="rId11"/>
    <p:sldId id="277" r:id="rId12"/>
    <p:sldId id="278" r:id="rId13"/>
    <p:sldId id="279" r:id="rId14"/>
    <p:sldId id="280" r:id="rId15"/>
    <p:sldId id="281" r:id="rId16"/>
    <p:sldId id="275"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402"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mabernal.SALUDBCS\Documents\ARCHIVOS%202016\INFORMACION%20SEMANAL%20Y%20MENSUAL\SEMANA%2016-2016\EDAS%20CANAL%20ENDEMICO.xls"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mabernal.SALUDBCS\Documents\ARCHIVOS%202016\INFORMACION%20SEMANAL%20Y%20MENSUAL\SEMANA%2016-2016\EDAS%20CANAL%20ENDEMICO.xls"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mabernal.SALUDBCS\Documents\ARCHIVOS%202016\INFORMACION%20SEMANAL%20Y%20MENSUAL\SEMANA%2016-2016\CANAL%20ENDEMICO%20DE%20COMONDU.xls"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Users\mabernal.SALUDBCS\Documents\ARCHIVOS%202016\INFORMACION%20SEMANAL%20Y%20MENSUAL\SEMANA%2016-2016\CANAL%20ENDEMICO%20DE%20COMONDU.xls"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Users\mabernal.SALUDBCS\Documents\ARCHIVOS%202016\INFORMACION%20SEMANAL%20Y%20MENSUAL\SEMANA%2016-2016\CANAL%20ENDEMICO%20EDAS%20MULEGE%202016.xls"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C:\Users\mabernal.SALUDBCS\Documents\ARCHIVOS%202016\INFORMACION%20SEMANAL%20Y%20MENSUAL\SEMANA%2016-2016\CANAL%20ENDEMICO%20EDAS%20MULEGE%202016.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mabernal.SALUDBCS\Documents\ARCHIVOS%202016\INFORMACION%20SEMANAL%20Y%20MENSUAL\SEMANA%2016-2016\base%20flu%20sem%2040-17%202015-2016-sin%20repetidos%20issste.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mabernal.SALUDBCS\Documents\ARCHIVOS%202016\INFORMACION%20SEMANAL%20Y%20MENSUAL\SEMANA%2016-2016\dengue%20semana%2016-17%20201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s-MX"/>
  <c:chart>
    <c:plotArea>
      <c:layout>
        <c:manualLayout>
          <c:layoutTarget val="inner"/>
          <c:xMode val="edge"/>
          <c:yMode val="edge"/>
          <c:x val="0.12430632630410655"/>
          <c:y val="0.26753670473083196"/>
          <c:w val="0.84461709211986713"/>
          <c:h val="0.55301794453507369"/>
        </c:manualLayout>
      </c:layout>
      <c:areaChart>
        <c:grouping val="standard"/>
        <c:ser>
          <c:idx val="2"/>
          <c:order val="0"/>
          <c:tx>
            <c:v>Zona de Alarma</c:v>
          </c:tx>
          <c:spPr>
            <a:solidFill>
              <a:srgbClr val="C00000"/>
            </a:solidFill>
            <a:ln w="12700">
              <a:solidFill>
                <a:srgbClr val="FF0000"/>
              </a:solidFill>
              <a:prstDash val="solid"/>
            </a:ln>
          </c:spPr>
          <c:val>
            <c:numRef>
              <c:f>'Base Semanal'!$M$9:$M$61</c:f>
              <c:numCache>
                <c:formatCode>#,##0</c:formatCode>
                <c:ptCount val="53"/>
                <c:pt idx="0">
                  <c:v>417</c:v>
                </c:pt>
                <c:pt idx="1">
                  <c:v>491</c:v>
                </c:pt>
                <c:pt idx="2">
                  <c:v>524</c:v>
                </c:pt>
                <c:pt idx="3">
                  <c:v>543</c:v>
                </c:pt>
                <c:pt idx="4">
                  <c:v>541</c:v>
                </c:pt>
                <c:pt idx="5">
                  <c:v>506</c:v>
                </c:pt>
                <c:pt idx="6">
                  <c:v>529</c:v>
                </c:pt>
                <c:pt idx="7">
                  <c:v>564</c:v>
                </c:pt>
                <c:pt idx="8">
                  <c:v>650</c:v>
                </c:pt>
                <c:pt idx="9">
                  <c:v>708</c:v>
                </c:pt>
                <c:pt idx="10">
                  <c:v>855</c:v>
                </c:pt>
                <c:pt idx="11">
                  <c:v>843</c:v>
                </c:pt>
                <c:pt idx="12">
                  <c:v>634</c:v>
                </c:pt>
                <c:pt idx="13">
                  <c:v>790</c:v>
                </c:pt>
                <c:pt idx="14">
                  <c:v>837</c:v>
                </c:pt>
                <c:pt idx="15">
                  <c:v>789</c:v>
                </c:pt>
                <c:pt idx="16">
                  <c:v>668</c:v>
                </c:pt>
                <c:pt idx="17">
                  <c:v>739</c:v>
                </c:pt>
                <c:pt idx="18">
                  <c:v>821</c:v>
                </c:pt>
                <c:pt idx="19">
                  <c:v>996</c:v>
                </c:pt>
                <c:pt idx="20">
                  <c:v>960</c:v>
                </c:pt>
                <c:pt idx="21">
                  <c:v>861</c:v>
                </c:pt>
                <c:pt idx="22">
                  <c:v>933</c:v>
                </c:pt>
                <c:pt idx="23">
                  <c:v>809</c:v>
                </c:pt>
                <c:pt idx="24">
                  <c:v>724</c:v>
                </c:pt>
                <c:pt idx="25">
                  <c:v>692</c:v>
                </c:pt>
                <c:pt idx="26">
                  <c:v>689</c:v>
                </c:pt>
                <c:pt idx="27">
                  <c:v>635</c:v>
                </c:pt>
                <c:pt idx="28">
                  <c:v>642</c:v>
                </c:pt>
                <c:pt idx="29">
                  <c:v>719</c:v>
                </c:pt>
                <c:pt idx="30">
                  <c:v>748</c:v>
                </c:pt>
                <c:pt idx="31">
                  <c:v>820</c:v>
                </c:pt>
                <c:pt idx="32">
                  <c:v>733</c:v>
                </c:pt>
                <c:pt idx="33">
                  <c:v>872</c:v>
                </c:pt>
                <c:pt idx="34">
                  <c:v>1026</c:v>
                </c:pt>
                <c:pt idx="35">
                  <c:v>1091</c:v>
                </c:pt>
                <c:pt idx="36">
                  <c:v>971</c:v>
                </c:pt>
                <c:pt idx="37">
                  <c:v>1124</c:v>
                </c:pt>
                <c:pt idx="38">
                  <c:v>1442</c:v>
                </c:pt>
                <c:pt idx="39">
                  <c:v>1640</c:v>
                </c:pt>
                <c:pt idx="40">
                  <c:v>1433</c:v>
                </c:pt>
                <c:pt idx="41">
                  <c:v>1355</c:v>
                </c:pt>
                <c:pt idx="42">
                  <c:v>1196</c:v>
                </c:pt>
                <c:pt idx="43">
                  <c:v>1044</c:v>
                </c:pt>
                <c:pt idx="44">
                  <c:v>1015</c:v>
                </c:pt>
                <c:pt idx="45">
                  <c:v>965</c:v>
                </c:pt>
                <c:pt idx="46">
                  <c:v>874</c:v>
                </c:pt>
                <c:pt idx="47">
                  <c:v>787</c:v>
                </c:pt>
                <c:pt idx="48">
                  <c:v>713</c:v>
                </c:pt>
                <c:pt idx="49">
                  <c:v>634</c:v>
                </c:pt>
                <c:pt idx="50">
                  <c:v>547</c:v>
                </c:pt>
                <c:pt idx="51">
                  <c:v>428</c:v>
                </c:pt>
                <c:pt idx="52">
                  <c:v>0</c:v>
                </c:pt>
              </c:numCache>
            </c:numRef>
          </c:val>
        </c:ser>
        <c:ser>
          <c:idx val="1"/>
          <c:order val="1"/>
          <c:tx>
            <c:v>Zona de Seguridad</c:v>
          </c:tx>
          <c:spPr>
            <a:solidFill>
              <a:srgbClr val="FFC000"/>
            </a:solidFill>
            <a:ln w="12700">
              <a:solidFill>
                <a:srgbClr val="FFFF99"/>
              </a:solidFill>
              <a:prstDash val="solid"/>
            </a:ln>
          </c:spPr>
          <c:val>
            <c:numRef>
              <c:f>'Base Semanal'!$L$9:$L$61</c:f>
              <c:numCache>
                <c:formatCode>#,##0</c:formatCode>
                <c:ptCount val="53"/>
                <c:pt idx="0">
                  <c:v>387</c:v>
                </c:pt>
                <c:pt idx="1">
                  <c:v>376</c:v>
                </c:pt>
                <c:pt idx="2">
                  <c:v>482</c:v>
                </c:pt>
                <c:pt idx="3">
                  <c:v>457</c:v>
                </c:pt>
                <c:pt idx="4">
                  <c:v>415</c:v>
                </c:pt>
                <c:pt idx="5">
                  <c:v>441</c:v>
                </c:pt>
                <c:pt idx="6">
                  <c:v>499</c:v>
                </c:pt>
                <c:pt idx="7">
                  <c:v>504</c:v>
                </c:pt>
                <c:pt idx="8">
                  <c:v>512</c:v>
                </c:pt>
                <c:pt idx="9">
                  <c:v>595</c:v>
                </c:pt>
                <c:pt idx="10">
                  <c:v>554</c:v>
                </c:pt>
                <c:pt idx="11">
                  <c:v>559</c:v>
                </c:pt>
                <c:pt idx="12">
                  <c:v>548</c:v>
                </c:pt>
                <c:pt idx="13">
                  <c:v>608</c:v>
                </c:pt>
                <c:pt idx="14">
                  <c:v>651</c:v>
                </c:pt>
                <c:pt idx="15">
                  <c:v>689</c:v>
                </c:pt>
                <c:pt idx="16">
                  <c:v>639</c:v>
                </c:pt>
                <c:pt idx="17">
                  <c:v>641</c:v>
                </c:pt>
                <c:pt idx="18">
                  <c:v>654</c:v>
                </c:pt>
                <c:pt idx="19">
                  <c:v>699</c:v>
                </c:pt>
                <c:pt idx="20">
                  <c:v>597</c:v>
                </c:pt>
                <c:pt idx="21">
                  <c:v>645</c:v>
                </c:pt>
                <c:pt idx="22">
                  <c:v>608</c:v>
                </c:pt>
                <c:pt idx="23">
                  <c:v>648</c:v>
                </c:pt>
                <c:pt idx="24">
                  <c:v>679</c:v>
                </c:pt>
                <c:pt idx="25">
                  <c:v>593</c:v>
                </c:pt>
                <c:pt idx="26">
                  <c:v>618</c:v>
                </c:pt>
                <c:pt idx="27">
                  <c:v>619</c:v>
                </c:pt>
                <c:pt idx="28">
                  <c:v>574</c:v>
                </c:pt>
                <c:pt idx="29">
                  <c:v>615</c:v>
                </c:pt>
                <c:pt idx="30">
                  <c:v>648</c:v>
                </c:pt>
                <c:pt idx="31">
                  <c:v>660</c:v>
                </c:pt>
                <c:pt idx="32">
                  <c:v>599</c:v>
                </c:pt>
                <c:pt idx="33">
                  <c:v>660</c:v>
                </c:pt>
                <c:pt idx="34">
                  <c:v>686</c:v>
                </c:pt>
                <c:pt idx="35">
                  <c:v>799</c:v>
                </c:pt>
                <c:pt idx="36">
                  <c:v>929</c:v>
                </c:pt>
                <c:pt idx="37">
                  <c:v>977</c:v>
                </c:pt>
                <c:pt idx="38">
                  <c:v>1198</c:v>
                </c:pt>
                <c:pt idx="39">
                  <c:v>1166</c:v>
                </c:pt>
                <c:pt idx="40">
                  <c:v>1118</c:v>
                </c:pt>
                <c:pt idx="41">
                  <c:v>972</c:v>
                </c:pt>
                <c:pt idx="42">
                  <c:v>887</c:v>
                </c:pt>
                <c:pt idx="43">
                  <c:v>967</c:v>
                </c:pt>
                <c:pt idx="44">
                  <c:v>934</c:v>
                </c:pt>
                <c:pt idx="45">
                  <c:v>816</c:v>
                </c:pt>
                <c:pt idx="46">
                  <c:v>764</c:v>
                </c:pt>
                <c:pt idx="47">
                  <c:v>607</c:v>
                </c:pt>
                <c:pt idx="48">
                  <c:v>563</c:v>
                </c:pt>
                <c:pt idx="49">
                  <c:v>554</c:v>
                </c:pt>
                <c:pt idx="50">
                  <c:v>452</c:v>
                </c:pt>
                <c:pt idx="51">
                  <c:v>325</c:v>
                </c:pt>
                <c:pt idx="52">
                  <c:v>0</c:v>
                </c:pt>
              </c:numCache>
            </c:numRef>
          </c:val>
        </c:ser>
        <c:ser>
          <c:idx val="0"/>
          <c:order val="2"/>
          <c:tx>
            <c:v>Zona de Exito</c:v>
          </c:tx>
          <c:spPr>
            <a:solidFill>
              <a:srgbClr val="00B050"/>
            </a:solidFill>
            <a:ln w="12700">
              <a:solidFill>
                <a:srgbClr val="99CC00"/>
              </a:solidFill>
              <a:prstDash val="solid"/>
            </a:ln>
          </c:spPr>
          <c:val>
            <c:numRef>
              <c:f>'Base Semanal'!$K$9:$K$61</c:f>
              <c:numCache>
                <c:formatCode>#,##0</c:formatCode>
                <c:ptCount val="53"/>
                <c:pt idx="0">
                  <c:v>280</c:v>
                </c:pt>
                <c:pt idx="1">
                  <c:v>365</c:v>
                </c:pt>
                <c:pt idx="2">
                  <c:v>399</c:v>
                </c:pt>
                <c:pt idx="3">
                  <c:v>337</c:v>
                </c:pt>
                <c:pt idx="4">
                  <c:v>335</c:v>
                </c:pt>
                <c:pt idx="5">
                  <c:v>400</c:v>
                </c:pt>
                <c:pt idx="6">
                  <c:v>343</c:v>
                </c:pt>
                <c:pt idx="7">
                  <c:v>423</c:v>
                </c:pt>
                <c:pt idx="8">
                  <c:v>480</c:v>
                </c:pt>
                <c:pt idx="9">
                  <c:v>433</c:v>
                </c:pt>
                <c:pt idx="10">
                  <c:v>460</c:v>
                </c:pt>
                <c:pt idx="11">
                  <c:v>472</c:v>
                </c:pt>
                <c:pt idx="12">
                  <c:v>540</c:v>
                </c:pt>
                <c:pt idx="13">
                  <c:v>587</c:v>
                </c:pt>
                <c:pt idx="14">
                  <c:v>617</c:v>
                </c:pt>
                <c:pt idx="15">
                  <c:v>602</c:v>
                </c:pt>
                <c:pt idx="16">
                  <c:v>626</c:v>
                </c:pt>
                <c:pt idx="17">
                  <c:v>551</c:v>
                </c:pt>
                <c:pt idx="18">
                  <c:v>572</c:v>
                </c:pt>
                <c:pt idx="19">
                  <c:v>638</c:v>
                </c:pt>
                <c:pt idx="20">
                  <c:v>565</c:v>
                </c:pt>
                <c:pt idx="21">
                  <c:v>601</c:v>
                </c:pt>
                <c:pt idx="22">
                  <c:v>570</c:v>
                </c:pt>
                <c:pt idx="23">
                  <c:v>521</c:v>
                </c:pt>
                <c:pt idx="24">
                  <c:v>588</c:v>
                </c:pt>
                <c:pt idx="25">
                  <c:v>541</c:v>
                </c:pt>
                <c:pt idx="26">
                  <c:v>528</c:v>
                </c:pt>
                <c:pt idx="27">
                  <c:v>553</c:v>
                </c:pt>
                <c:pt idx="28">
                  <c:v>554</c:v>
                </c:pt>
                <c:pt idx="29">
                  <c:v>524</c:v>
                </c:pt>
                <c:pt idx="30">
                  <c:v>571</c:v>
                </c:pt>
                <c:pt idx="31">
                  <c:v>528</c:v>
                </c:pt>
                <c:pt idx="32">
                  <c:v>540</c:v>
                </c:pt>
                <c:pt idx="33">
                  <c:v>498</c:v>
                </c:pt>
                <c:pt idx="34">
                  <c:v>452</c:v>
                </c:pt>
                <c:pt idx="35">
                  <c:v>680</c:v>
                </c:pt>
                <c:pt idx="36">
                  <c:v>526</c:v>
                </c:pt>
                <c:pt idx="37">
                  <c:v>845</c:v>
                </c:pt>
                <c:pt idx="38">
                  <c:v>764</c:v>
                </c:pt>
                <c:pt idx="39">
                  <c:v>754</c:v>
                </c:pt>
                <c:pt idx="40">
                  <c:v>749</c:v>
                </c:pt>
                <c:pt idx="41">
                  <c:v>808</c:v>
                </c:pt>
                <c:pt idx="42">
                  <c:v>745</c:v>
                </c:pt>
                <c:pt idx="43">
                  <c:v>666</c:v>
                </c:pt>
                <c:pt idx="44">
                  <c:v>609</c:v>
                </c:pt>
                <c:pt idx="45">
                  <c:v>504</c:v>
                </c:pt>
                <c:pt idx="46">
                  <c:v>440</c:v>
                </c:pt>
                <c:pt idx="47">
                  <c:v>499</c:v>
                </c:pt>
                <c:pt idx="48">
                  <c:v>441</c:v>
                </c:pt>
                <c:pt idx="49">
                  <c:v>418</c:v>
                </c:pt>
                <c:pt idx="50">
                  <c:v>302</c:v>
                </c:pt>
                <c:pt idx="51">
                  <c:v>276</c:v>
                </c:pt>
                <c:pt idx="52">
                  <c:v>0</c:v>
                </c:pt>
              </c:numCache>
            </c:numRef>
          </c:val>
        </c:ser>
        <c:axId val="37918592"/>
        <c:axId val="37933440"/>
      </c:areaChart>
      <c:lineChart>
        <c:grouping val="standard"/>
        <c:ser>
          <c:idx val="3"/>
          <c:order val="3"/>
          <c:tx>
            <c:v>Casos Incidentes</c:v>
          </c:tx>
          <c:spPr>
            <a:ln w="38100">
              <a:solidFill>
                <a:srgbClr val="0000FF"/>
              </a:solidFill>
              <a:prstDash val="solid"/>
            </a:ln>
          </c:spPr>
          <c:marker>
            <c:symbol val="x"/>
            <c:size val="9"/>
            <c:spPr>
              <a:noFill/>
              <a:ln>
                <a:solidFill>
                  <a:srgbClr val="00FFFF"/>
                </a:solidFill>
                <a:prstDash val="solid"/>
              </a:ln>
            </c:spPr>
          </c:marker>
          <c:val>
            <c:numRef>
              <c:f>'Base Semanal'!$O$9:$O$61</c:f>
              <c:numCache>
                <c:formatCode>#,##0</c:formatCode>
                <c:ptCount val="53"/>
                <c:pt idx="0">
                  <c:v>572</c:v>
                </c:pt>
                <c:pt idx="1">
                  <c:v>624</c:v>
                </c:pt>
                <c:pt idx="2">
                  <c:v>555</c:v>
                </c:pt>
                <c:pt idx="3">
                  <c:v>561</c:v>
                </c:pt>
                <c:pt idx="4">
                  <c:v>550</c:v>
                </c:pt>
                <c:pt idx="5">
                  <c:v>537</c:v>
                </c:pt>
                <c:pt idx="6">
                  <c:v>662</c:v>
                </c:pt>
                <c:pt idx="7">
                  <c:v>669</c:v>
                </c:pt>
                <c:pt idx="8">
                  <c:v>700</c:v>
                </c:pt>
                <c:pt idx="9">
                  <c:v>637</c:v>
                </c:pt>
                <c:pt idx="10">
                  <c:v>618</c:v>
                </c:pt>
                <c:pt idx="11">
                  <c:v>451</c:v>
                </c:pt>
                <c:pt idx="12">
                  <c:v>704</c:v>
                </c:pt>
                <c:pt idx="13">
                  <c:v>816</c:v>
                </c:pt>
                <c:pt idx="14">
                  <c:v>919</c:v>
                </c:pt>
                <c:pt idx="15">
                  <c:v>1003</c:v>
                </c:pt>
                <c:pt idx="16">
                  <c:v>125</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numCache>
            </c:numRef>
          </c:val>
        </c:ser>
        <c:marker val="1"/>
        <c:axId val="37918592"/>
        <c:axId val="37933440"/>
      </c:lineChart>
      <c:catAx>
        <c:axId val="37918592"/>
        <c:scaling>
          <c:orientation val="minMax"/>
        </c:scaling>
        <c:axPos val="b"/>
        <c:title>
          <c:tx>
            <c:rich>
              <a:bodyPr/>
              <a:lstStyle/>
              <a:p>
                <a:pPr>
                  <a:defRPr/>
                </a:pPr>
                <a:r>
                  <a:rPr lang="es-MX"/>
                  <a:t>Semanas</a:t>
                </a:r>
              </a:p>
            </c:rich>
          </c:tx>
          <c:layout>
            <c:manualLayout>
              <c:xMode val="edge"/>
              <c:yMode val="edge"/>
              <c:x val="0.47946725860155376"/>
              <c:y val="0.88417614464858574"/>
            </c:manualLayout>
          </c:layout>
          <c:spPr>
            <a:noFill/>
            <a:ln w="25400">
              <a:noFill/>
            </a:ln>
          </c:spPr>
        </c:title>
        <c:numFmt formatCode="General" sourceLinked="1"/>
        <c:tickLblPos val="nextTo"/>
        <c:spPr>
          <a:ln w="38100">
            <a:solidFill>
              <a:srgbClr val="CCFFFF"/>
            </a:solidFill>
            <a:prstDash val="solid"/>
          </a:ln>
        </c:spPr>
        <c:txPr>
          <a:bodyPr rot="-60000" vert="horz"/>
          <a:lstStyle/>
          <a:p>
            <a:pPr>
              <a:defRPr/>
            </a:pPr>
            <a:endParaRPr lang="es-MX"/>
          </a:p>
        </c:txPr>
        <c:crossAx val="37933440"/>
        <c:crosses val="autoZero"/>
        <c:auto val="1"/>
        <c:lblAlgn val="ctr"/>
        <c:lblOffset val="40"/>
        <c:tickLblSkip val="5"/>
        <c:tickMarkSkip val="1"/>
      </c:catAx>
      <c:valAx>
        <c:axId val="37933440"/>
        <c:scaling>
          <c:orientation val="minMax"/>
        </c:scaling>
        <c:axPos val="l"/>
        <c:majorGridlines>
          <c:spPr>
            <a:ln w="38100">
              <a:solidFill>
                <a:srgbClr val="FFFFFF"/>
              </a:solidFill>
              <a:prstDash val="solid"/>
            </a:ln>
          </c:spPr>
        </c:majorGridlines>
        <c:title>
          <c:tx>
            <c:rich>
              <a:bodyPr rot="0" vert="horz"/>
              <a:lstStyle/>
              <a:p>
                <a:pPr algn="ctr">
                  <a:defRPr/>
                </a:pPr>
                <a:r>
                  <a:rPr lang="es-MX"/>
                  <a:t>C
a
s
o
s</a:t>
                </a:r>
              </a:p>
            </c:rich>
          </c:tx>
          <c:layout>
            <c:manualLayout>
              <c:xMode val="edge"/>
              <c:yMode val="edge"/>
              <c:x val="9.6189419163891995E-3"/>
              <c:y val="0.43446811795584428"/>
            </c:manualLayout>
          </c:layout>
          <c:spPr>
            <a:noFill/>
            <a:ln w="25400">
              <a:noFill/>
            </a:ln>
          </c:spPr>
        </c:title>
        <c:numFmt formatCode="#,##0" sourceLinked="1"/>
        <c:tickLblPos val="nextTo"/>
        <c:spPr>
          <a:ln w="38100">
            <a:solidFill>
              <a:srgbClr val="CCFFFF"/>
            </a:solidFill>
            <a:prstDash val="solid"/>
          </a:ln>
        </c:spPr>
        <c:txPr>
          <a:bodyPr rot="0" vert="horz"/>
          <a:lstStyle/>
          <a:p>
            <a:pPr>
              <a:defRPr/>
            </a:pPr>
            <a:endParaRPr lang="es-MX"/>
          </a:p>
        </c:txPr>
        <c:crossAx val="37918592"/>
        <c:crosses val="autoZero"/>
        <c:crossBetween val="midCat"/>
      </c:valAx>
      <c:spPr>
        <a:noFill/>
        <a:ln w="25400">
          <a:noFill/>
        </a:ln>
      </c:spPr>
    </c:plotArea>
    <c:legend>
      <c:legendPos val="r"/>
      <c:layout>
        <c:manualLayout>
          <c:xMode val="edge"/>
          <c:yMode val="edge"/>
          <c:x val="0.24306326304106557"/>
          <c:y val="0.14845024273926552"/>
          <c:w val="0.53163152053274132"/>
          <c:h val="9.7879333710737135E-2"/>
        </c:manualLayout>
      </c:layout>
      <c:spPr>
        <a:noFill/>
        <a:ln w="25400">
          <a:noFill/>
        </a:ln>
      </c:spPr>
    </c:legend>
    <c:plotVisOnly val="1"/>
    <c:dispBlanksAs val="gap"/>
  </c:chart>
  <c:spPr>
    <a:solidFill>
      <a:schemeClr val="bg1">
        <a:lumMod val="85000"/>
      </a:schemeClr>
    </a:solidFill>
    <a:ln w="9525">
      <a:noFill/>
    </a:ln>
  </c:spPr>
  <c:txPr>
    <a:bodyPr/>
    <a:lstStyle/>
    <a:p>
      <a:pPr>
        <a:defRPr sz="800" b="0" i="0" u="none" strike="noStrike" baseline="0">
          <a:solidFill>
            <a:srgbClr val="000000"/>
          </a:solidFill>
          <a:latin typeface="Arial" pitchFamily="34" charset="0"/>
          <a:ea typeface="Arial"/>
          <a:cs typeface="Arial" pitchFamily="34" charset="0"/>
        </a:defRPr>
      </a:pPr>
      <a:endParaRPr lang="es-MX"/>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MX"/>
  <c:chart>
    <c:title>
      <c:tx>
        <c:rich>
          <a:bodyPr/>
          <a:lstStyle/>
          <a:p>
            <a:pPr>
              <a:defRPr sz="1425" b="1" i="0" u="none" strike="noStrike" baseline="0">
                <a:solidFill>
                  <a:sysClr val="windowText" lastClr="000000"/>
                </a:solidFill>
                <a:latin typeface="Arial"/>
                <a:ea typeface="Arial"/>
                <a:cs typeface="Arial"/>
              </a:defRPr>
            </a:pPr>
            <a:r>
              <a:rPr lang="es-MX">
                <a:solidFill>
                  <a:sysClr val="windowText" lastClr="000000"/>
                </a:solidFill>
              </a:rPr>
              <a:t>    BCS. TENDENCIA ANUAL DE LAS EDAS. PERIODO DEL 2009 AL 2016</a:t>
            </a:r>
          </a:p>
        </c:rich>
      </c:tx>
      <c:layout>
        <c:manualLayout>
          <c:xMode val="edge"/>
          <c:yMode val="edge"/>
          <c:x val="0.16007399186089538"/>
          <c:y val="4.6288405125829865E-2"/>
        </c:manualLayout>
      </c:layout>
      <c:spPr>
        <a:solidFill>
          <a:schemeClr val="tx2">
            <a:lumMod val="20000"/>
            <a:lumOff val="80000"/>
          </a:schemeClr>
        </a:solidFill>
        <a:ln w="25400">
          <a:noFill/>
        </a:ln>
      </c:spPr>
    </c:title>
    <c:plotArea>
      <c:layout>
        <c:manualLayout>
          <c:layoutTarget val="inner"/>
          <c:xMode val="edge"/>
          <c:yMode val="edge"/>
          <c:x val="9.6189419163891968E-2"/>
          <c:y val="0.18760195758564441"/>
          <c:w val="0.88938216796152358"/>
          <c:h val="0.72267536704730861"/>
        </c:manualLayout>
      </c:layout>
      <c:barChart>
        <c:barDir val="col"/>
        <c:grouping val="clustered"/>
        <c:ser>
          <c:idx val="6"/>
          <c:order val="0"/>
          <c:spPr>
            <a:solidFill>
              <a:schemeClr val="tx2">
                <a:lumMod val="75000"/>
              </a:schemeClr>
            </a:solidFill>
            <a:ln w="12700">
              <a:solidFill>
                <a:srgbClr val="000000"/>
              </a:solidFill>
              <a:prstDash val="solid"/>
            </a:ln>
          </c:spPr>
          <c:trendline>
            <c:spPr>
              <a:ln w="38100">
                <a:solidFill>
                  <a:srgbClr val="C00000"/>
                </a:solidFill>
                <a:prstDash val="solid"/>
              </a:ln>
            </c:spPr>
            <c:trendlineType val="movingAvg"/>
            <c:period val="2"/>
          </c:trendline>
          <c:cat>
            <c:numRef>
              <c:f>('Base Semanal'!$C$8:$I$8,'Base Semanal'!$O$8)</c:f>
              <c:numCache>
                <c:formatCode>General</c:formatCode>
                <c:ptCount val="8"/>
                <c:pt idx="0">
                  <c:v>2009</c:v>
                </c:pt>
                <c:pt idx="1">
                  <c:v>2010</c:v>
                </c:pt>
                <c:pt idx="2">
                  <c:v>2011</c:v>
                </c:pt>
                <c:pt idx="3">
                  <c:v>2012</c:v>
                </c:pt>
                <c:pt idx="4">
                  <c:v>2013</c:v>
                </c:pt>
                <c:pt idx="5">
                  <c:v>2014</c:v>
                </c:pt>
                <c:pt idx="6">
                  <c:v>2015</c:v>
                </c:pt>
                <c:pt idx="7">
                  <c:v>2016</c:v>
                </c:pt>
              </c:numCache>
            </c:numRef>
          </c:cat>
          <c:val>
            <c:numRef>
              <c:f>('Base Semanal'!$C$62:$I$62,'Base Semanal'!$O$62)</c:f>
              <c:numCache>
                <c:formatCode>#,##0</c:formatCode>
                <c:ptCount val="8"/>
                <c:pt idx="0">
                  <c:v>31311</c:v>
                </c:pt>
                <c:pt idx="1">
                  <c:v>29715</c:v>
                </c:pt>
                <c:pt idx="2">
                  <c:v>28679</c:v>
                </c:pt>
                <c:pt idx="3">
                  <c:v>31724</c:v>
                </c:pt>
                <c:pt idx="4">
                  <c:v>42684</c:v>
                </c:pt>
                <c:pt idx="5">
                  <c:v>38950</c:v>
                </c:pt>
                <c:pt idx="6">
                  <c:v>45040</c:v>
                </c:pt>
                <c:pt idx="7">
                  <c:v>10703</c:v>
                </c:pt>
              </c:numCache>
            </c:numRef>
          </c:val>
        </c:ser>
        <c:axId val="37877632"/>
        <c:axId val="37879168"/>
      </c:barChart>
      <c:catAx>
        <c:axId val="37877632"/>
        <c:scaling>
          <c:orientation val="minMax"/>
        </c:scaling>
        <c:axPos val="b"/>
        <c:numFmt formatCode="General" sourceLinked="1"/>
        <c:tickLblPos val="nextTo"/>
        <c:spPr>
          <a:solidFill>
            <a:schemeClr val="tx2">
              <a:lumMod val="20000"/>
              <a:lumOff val="80000"/>
            </a:schemeClr>
          </a:solidFill>
          <a:ln w="38100">
            <a:solidFill>
              <a:sysClr val="windowText" lastClr="000000"/>
            </a:solidFill>
            <a:prstDash val="solid"/>
          </a:ln>
        </c:spPr>
        <c:txPr>
          <a:bodyPr rot="0" vert="horz"/>
          <a:lstStyle/>
          <a:p>
            <a:pPr>
              <a:defRPr sz="950" b="1" i="0" u="none" strike="noStrike" baseline="0">
                <a:solidFill>
                  <a:sysClr val="windowText" lastClr="000000"/>
                </a:solidFill>
                <a:latin typeface="Arial"/>
                <a:ea typeface="Arial"/>
                <a:cs typeface="Arial"/>
              </a:defRPr>
            </a:pPr>
            <a:endParaRPr lang="es-MX"/>
          </a:p>
        </c:txPr>
        <c:crossAx val="37879168"/>
        <c:crosses val="autoZero"/>
        <c:auto val="1"/>
        <c:lblAlgn val="ctr"/>
        <c:lblOffset val="100"/>
        <c:tickLblSkip val="1"/>
        <c:tickMarkSkip val="1"/>
      </c:catAx>
      <c:valAx>
        <c:axId val="37879168"/>
        <c:scaling>
          <c:orientation val="minMax"/>
        </c:scaling>
        <c:axPos val="l"/>
        <c:majorGridlines>
          <c:spPr>
            <a:ln w="12700">
              <a:solidFill>
                <a:srgbClr val="FFFFFF"/>
              </a:solidFill>
              <a:prstDash val="solid"/>
            </a:ln>
          </c:spPr>
        </c:majorGridlines>
        <c:title>
          <c:tx>
            <c:rich>
              <a:bodyPr rot="0" vert="wordArtVert"/>
              <a:lstStyle/>
              <a:p>
                <a:pPr algn="ctr">
                  <a:defRPr sz="900" b="1" i="0" u="none" strike="noStrike" baseline="0">
                    <a:solidFill>
                      <a:sysClr val="windowText" lastClr="000000"/>
                    </a:solidFill>
                    <a:latin typeface="Arial"/>
                    <a:ea typeface="Arial"/>
                    <a:cs typeface="Arial"/>
                  </a:defRPr>
                </a:pPr>
                <a:r>
                  <a:rPr lang="es-MX" sz="900">
                    <a:solidFill>
                      <a:sysClr val="windowText" lastClr="000000"/>
                    </a:solidFill>
                  </a:rPr>
                  <a:t>CASOS</a:t>
                </a:r>
              </a:p>
            </c:rich>
          </c:tx>
          <c:layout>
            <c:manualLayout>
              <c:xMode val="edge"/>
              <c:yMode val="edge"/>
              <c:x val="6.2893081761006345E-3"/>
              <c:y val="0.45512805997289585"/>
            </c:manualLayout>
          </c:layout>
          <c:spPr>
            <a:solidFill>
              <a:schemeClr val="accent1">
                <a:lumMod val="20000"/>
                <a:lumOff val="80000"/>
              </a:schemeClr>
            </a:solidFill>
            <a:ln w="25400">
              <a:noFill/>
            </a:ln>
          </c:spPr>
        </c:title>
        <c:numFmt formatCode="0" sourceLinked="0"/>
        <c:tickLblPos val="nextTo"/>
        <c:spPr>
          <a:solidFill>
            <a:schemeClr val="tx2">
              <a:lumMod val="40000"/>
              <a:lumOff val="60000"/>
            </a:schemeClr>
          </a:solidFill>
          <a:ln w="38100">
            <a:solidFill>
              <a:sysClr val="windowText" lastClr="000000"/>
            </a:solidFill>
            <a:prstDash val="solid"/>
          </a:ln>
        </c:spPr>
        <c:txPr>
          <a:bodyPr rot="0" vert="horz"/>
          <a:lstStyle/>
          <a:p>
            <a:pPr>
              <a:defRPr sz="950" b="1" i="0" u="none" strike="noStrike" baseline="0">
                <a:solidFill>
                  <a:sysClr val="windowText" lastClr="000000"/>
                </a:solidFill>
                <a:latin typeface="Arial"/>
                <a:ea typeface="Arial"/>
                <a:cs typeface="Arial"/>
              </a:defRPr>
            </a:pPr>
            <a:endParaRPr lang="es-MX"/>
          </a:p>
        </c:txPr>
        <c:crossAx val="37877632"/>
        <c:crosses val="autoZero"/>
        <c:crossBetween val="between"/>
      </c:valAx>
      <c:spPr>
        <a:noFill/>
        <a:ln w="25400">
          <a:noFill/>
        </a:ln>
      </c:spPr>
    </c:plotArea>
    <c:plotVisOnly val="1"/>
    <c:dispBlanksAs val="gap"/>
  </c:chart>
  <c:spPr>
    <a:solidFill>
      <a:srgbClr val="4F81BD">
        <a:alpha val="72000"/>
      </a:srgbClr>
    </a:solidFill>
    <a:ln w="9525">
      <a:noFill/>
    </a:ln>
  </c:spPr>
  <c:txPr>
    <a:bodyPr/>
    <a:lstStyle/>
    <a:p>
      <a:pPr>
        <a:defRPr sz="900" b="0" i="0" u="none" strike="noStrike" baseline="0">
          <a:solidFill>
            <a:srgbClr val="000000"/>
          </a:solidFill>
          <a:latin typeface="Arial"/>
          <a:ea typeface="Arial"/>
          <a:cs typeface="Arial"/>
        </a:defRPr>
      </a:pPr>
      <a:endParaRPr lang="es-MX"/>
    </a:p>
  </c:txPr>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MX"/>
  <c:chart>
    <c:plotArea>
      <c:layout>
        <c:manualLayout>
          <c:layoutTarget val="inner"/>
          <c:xMode val="edge"/>
          <c:yMode val="edge"/>
          <c:x val="0.1243273164580154"/>
          <c:y val="0.13313571097730431"/>
          <c:w val="0.86530127256815559"/>
          <c:h val="0.76189113615700066"/>
        </c:manualLayout>
      </c:layout>
      <c:barChart>
        <c:barDir val="col"/>
        <c:grouping val="clustered"/>
        <c:ser>
          <c:idx val="6"/>
          <c:order val="0"/>
          <c:spPr>
            <a:gradFill rotWithShape="0">
              <a:gsLst>
                <a:gs pos="0">
                  <a:schemeClr val="accent2">
                    <a:lumMod val="75000"/>
                  </a:schemeClr>
                </a:gs>
                <a:gs pos="100000">
                  <a:srgbClr val="0B0000">
                    <a:gamma/>
                    <a:shade val="29412"/>
                    <a:invGamma/>
                  </a:srgbClr>
                </a:gs>
              </a:gsLst>
              <a:lin ang="0" scaled="1"/>
            </a:gradFill>
            <a:ln w="12700">
              <a:solidFill>
                <a:srgbClr val="000000"/>
              </a:solidFill>
              <a:prstDash val="solid"/>
            </a:ln>
          </c:spPr>
          <c:trendline>
            <c:spPr>
              <a:ln w="38100">
                <a:solidFill>
                  <a:srgbClr val="00B050"/>
                </a:solidFill>
                <a:prstDash val="solid"/>
              </a:ln>
            </c:spPr>
            <c:trendlineType val="movingAvg"/>
            <c:period val="2"/>
          </c:trendline>
          <c:cat>
            <c:numRef>
              <c:f>('Base Semanal'!$C$8:$I$8,'Base Semanal'!$O$8)</c:f>
              <c:numCache>
                <c:formatCode>General</c:formatCode>
                <c:ptCount val="8"/>
                <c:pt idx="0">
                  <c:v>2009</c:v>
                </c:pt>
                <c:pt idx="1">
                  <c:v>2010</c:v>
                </c:pt>
                <c:pt idx="2">
                  <c:v>2011</c:v>
                </c:pt>
                <c:pt idx="3">
                  <c:v>2012</c:v>
                </c:pt>
                <c:pt idx="4">
                  <c:v>2013</c:v>
                </c:pt>
                <c:pt idx="5">
                  <c:v>2014</c:v>
                </c:pt>
                <c:pt idx="6">
                  <c:v>2015</c:v>
                </c:pt>
                <c:pt idx="7">
                  <c:v>2016</c:v>
                </c:pt>
              </c:numCache>
            </c:numRef>
          </c:cat>
          <c:val>
            <c:numRef>
              <c:f>('Base Semanal'!$C$62:$I$62,'Base Semanal'!$O$62)</c:f>
              <c:numCache>
                <c:formatCode>#,##0</c:formatCode>
                <c:ptCount val="8"/>
                <c:pt idx="0">
                  <c:v>7058</c:v>
                </c:pt>
                <c:pt idx="1">
                  <c:v>6566</c:v>
                </c:pt>
                <c:pt idx="2">
                  <c:v>5315</c:v>
                </c:pt>
                <c:pt idx="3">
                  <c:v>5710</c:v>
                </c:pt>
                <c:pt idx="4">
                  <c:v>6367</c:v>
                </c:pt>
                <c:pt idx="5">
                  <c:v>5138</c:v>
                </c:pt>
                <c:pt idx="6">
                  <c:v>5928</c:v>
                </c:pt>
                <c:pt idx="7">
                  <c:v>1601</c:v>
                </c:pt>
              </c:numCache>
            </c:numRef>
          </c:val>
        </c:ser>
        <c:axId val="63841792"/>
        <c:axId val="63843328"/>
      </c:barChart>
      <c:catAx>
        <c:axId val="63841792"/>
        <c:scaling>
          <c:orientation val="minMax"/>
        </c:scaling>
        <c:axPos val="b"/>
        <c:numFmt formatCode="General" sourceLinked="1"/>
        <c:tickLblPos val="nextTo"/>
        <c:spPr>
          <a:ln w="38100">
            <a:solidFill>
              <a:srgbClr val="FFFFFF"/>
            </a:solidFill>
            <a:prstDash val="solid"/>
          </a:ln>
        </c:spPr>
        <c:txPr>
          <a:bodyPr rot="0" vert="horz"/>
          <a:lstStyle/>
          <a:p>
            <a:pPr>
              <a:defRPr/>
            </a:pPr>
            <a:endParaRPr lang="es-MX"/>
          </a:p>
        </c:txPr>
        <c:crossAx val="63843328"/>
        <c:crosses val="autoZero"/>
        <c:auto val="1"/>
        <c:lblAlgn val="ctr"/>
        <c:lblOffset val="100"/>
        <c:tickLblSkip val="1"/>
        <c:tickMarkSkip val="1"/>
      </c:catAx>
      <c:valAx>
        <c:axId val="63843328"/>
        <c:scaling>
          <c:orientation val="minMax"/>
        </c:scaling>
        <c:axPos val="l"/>
        <c:majorGridlines>
          <c:spPr>
            <a:ln w="12700">
              <a:solidFill>
                <a:srgbClr val="FFFFFF"/>
              </a:solidFill>
              <a:prstDash val="solid"/>
            </a:ln>
          </c:spPr>
        </c:majorGridlines>
        <c:title>
          <c:tx>
            <c:rich>
              <a:bodyPr rot="0" vert="wordArtVert"/>
              <a:lstStyle/>
              <a:p>
                <a:pPr algn="ctr">
                  <a:defRPr/>
                </a:pPr>
                <a:r>
                  <a:rPr lang="es-MX"/>
                  <a:t>CASOS</a:t>
                </a:r>
              </a:p>
            </c:rich>
          </c:tx>
          <c:layout>
            <c:manualLayout>
              <c:xMode val="edge"/>
              <c:yMode val="edge"/>
              <c:x val="3.6995930447650797E-4"/>
              <c:y val="0.46384265692278681"/>
            </c:manualLayout>
          </c:layout>
          <c:spPr>
            <a:solidFill>
              <a:srgbClr val="C0504D"/>
            </a:solidFill>
            <a:ln w="25400">
              <a:noFill/>
            </a:ln>
          </c:spPr>
        </c:title>
        <c:numFmt formatCode="0" sourceLinked="0"/>
        <c:tickLblPos val="nextTo"/>
        <c:spPr>
          <a:ln w="38100">
            <a:solidFill>
              <a:srgbClr val="FFFFFF"/>
            </a:solidFill>
            <a:prstDash val="solid"/>
          </a:ln>
        </c:spPr>
        <c:txPr>
          <a:bodyPr rot="0" vert="horz"/>
          <a:lstStyle/>
          <a:p>
            <a:pPr>
              <a:defRPr/>
            </a:pPr>
            <a:endParaRPr lang="es-MX"/>
          </a:p>
        </c:txPr>
        <c:crossAx val="63841792"/>
        <c:crosses val="autoZero"/>
        <c:crossBetween val="between"/>
      </c:valAx>
      <c:spPr>
        <a:solidFill>
          <a:srgbClr val="EEECE1">
            <a:lumMod val="75000"/>
          </a:srgbClr>
        </a:solidFill>
        <a:ln w="25400">
          <a:noFill/>
        </a:ln>
      </c:spPr>
    </c:plotArea>
    <c:plotVisOnly val="1"/>
    <c:dispBlanksAs val="gap"/>
  </c:chart>
  <c:spPr>
    <a:solidFill>
      <a:srgbClr val="EEECE1">
        <a:lumMod val="75000"/>
        <a:alpha val="60000"/>
      </a:srgbClr>
    </a:solidFill>
    <a:ln w="9525">
      <a:noFill/>
    </a:ln>
  </c:spPr>
  <c:txPr>
    <a:bodyPr/>
    <a:lstStyle/>
    <a:p>
      <a:pPr>
        <a:defRPr sz="800" b="0" i="0" u="none" strike="noStrike" baseline="0">
          <a:solidFill>
            <a:srgbClr val="000000"/>
          </a:solidFill>
          <a:latin typeface="Arial"/>
          <a:ea typeface="Arial"/>
          <a:cs typeface="Arial"/>
        </a:defRPr>
      </a:pPr>
      <a:endParaRPr lang="es-MX"/>
    </a:p>
  </c:txPr>
  <c:externalData r:id="rId1"/>
  <c:userShapes r:id="rId2"/>
</c:chartSpace>
</file>

<file path=ppt/charts/chart4.xml><?xml version="1.0" encoding="utf-8"?>
<c:chartSpace xmlns:c="http://schemas.openxmlformats.org/drawingml/2006/chart" xmlns:a="http://schemas.openxmlformats.org/drawingml/2006/main" xmlns:r="http://schemas.openxmlformats.org/officeDocument/2006/relationships">
  <c:lang val="es-MX"/>
  <c:chart>
    <c:plotArea>
      <c:layout>
        <c:manualLayout>
          <c:layoutTarget val="inner"/>
          <c:xMode val="edge"/>
          <c:yMode val="edge"/>
          <c:x val="8.287088420273768E-2"/>
          <c:y val="0.26753670473083196"/>
          <c:w val="0.8860525342212352"/>
          <c:h val="0.55301794453507369"/>
        </c:manualLayout>
      </c:layout>
      <c:areaChart>
        <c:grouping val="standard"/>
        <c:ser>
          <c:idx val="2"/>
          <c:order val="0"/>
          <c:tx>
            <c:v>Zona de Alarma</c:v>
          </c:tx>
          <c:spPr>
            <a:solidFill>
              <a:srgbClr val="C00000"/>
            </a:solidFill>
            <a:ln w="12700">
              <a:solidFill>
                <a:srgbClr val="FF0000"/>
              </a:solidFill>
              <a:prstDash val="solid"/>
            </a:ln>
          </c:spPr>
          <c:val>
            <c:numRef>
              <c:f>'Base Semanal'!$M$9:$M$61</c:f>
              <c:numCache>
                <c:formatCode>#,##0</c:formatCode>
                <c:ptCount val="53"/>
                <c:pt idx="0">
                  <c:v>105</c:v>
                </c:pt>
                <c:pt idx="1">
                  <c:v>98</c:v>
                </c:pt>
                <c:pt idx="2">
                  <c:v>100</c:v>
                </c:pt>
                <c:pt idx="3">
                  <c:v>99</c:v>
                </c:pt>
                <c:pt idx="4">
                  <c:v>89</c:v>
                </c:pt>
                <c:pt idx="5">
                  <c:v>99</c:v>
                </c:pt>
                <c:pt idx="6">
                  <c:v>92</c:v>
                </c:pt>
                <c:pt idx="7">
                  <c:v>97</c:v>
                </c:pt>
                <c:pt idx="8">
                  <c:v>91</c:v>
                </c:pt>
                <c:pt idx="9">
                  <c:v>109</c:v>
                </c:pt>
                <c:pt idx="10">
                  <c:v>101</c:v>
                </c:pt>
                <c:pt idx="11">
                  <c:v>116</c:v>
                </c:pt>
                <c:pt idx="12">
                  <c:v>120</c:v>
                </c:pt>
                <c:pt idx="13">
                  <c:v>113</c:v>
                </c:pt>
                <c:pt idx="14">
                  <c:v>121</c:v>
                </c:pt>
                <c:pt idx="15">
                  <c:v>130</c:v>
                </c:pt>
                <c:pt idx="16">
                  <c:v>147</c:v>
                </c:pt>
                <c:pt idx="17">
                  <c:v>175</c:v>
                </c:pt>
                <c:pt idx="18">
                  <c:v>185</c:v>
                </c:pt>
                <c:pt idx="19">
                  <c:v>232</c:v>
                </c:pt>
                <c:pt idx="20">
                  <c:v>225</c:v>
                </c:pt>
                <c:pt idx="21">
                  <c:v>181</c:v>
                </c:pt>
                <c:pt idx="22">
                  <c:v>191</c:v>
                </c:pt>
                <c:pt idx="23">
                  <c:v>175</c:v>
                </c:pt>
                <c:pt idx="24">
                  <c:v>159</c:v>
                </c:pt>
                <c:pt idx="25">
                  <c:v>136</c:v>
                </c:pt>
                <c:pt idx="26">
                  <c:v>141</c:v>
                </c:pt>
                <c:pt idx="27">
                  <c:v>137</c:v>
                </c:pt>
                <c:pt idx="28">
                  <c:v>136</c:v>
                </c:pt>
                <c:pt idx="29">
                  <c:v>106</c:v>
                </c:pt>
                <c:pt idx="30">
                  <c:v>132</c:v>
                </c:pt>
                <c:pt idx="31">
                  <c:v>132</c:v>
                </c:pt>
                <c:pt idx="32">
                  <c:v>119</c:v>
                </c:pt>
                <c:pt idx="33">
                  <c:v>147</c:v>
                </c:pt>
                <c:pt idx="34">
                  <c:v>169</c:v>
                </c:pt>
                <c:pt idx="35">
                  <c:v>172</c:v>
                </c:pt>
                <c:pt idx="36">
                  <c:v>160</c:v>
                </c:pt>
                <c:pt idx="37">
                  <c:v>175</c:v>
                </c:pt>
                <c:pt idx="38">
                  <c:v>201</c:v>
                </c:pt>
                <c:pt idx="39">
                  <c:v>237</c:v>
                </c:pt>
                <c:pt idx="40">
                  <c:v>201</c:v>
                </c:pt>
                <c:pt idx="41">
                  <c:v>185</c:v>
                </c:pt>
                <c:pt idx="42">
                  <c:v>151</c:v>
                </c:pt>
                <c:pt idx="43">
                  <c:v>158</c:v>
                </c:pt>
                <c:pt idx="44">
                  <c:v>142</c:v>
                </c:pt>
                <c:pt idx="45">
                  <c:v>119</c:v>
                </c:pt>
                <c:pt idx="46">
                  <c:v>134</c:v>
                </c:pt>
                <c:pt idx="47">
                  <c:v>137</c:v>
                </c:pt>
                <c:pt idx="48">
                  <c:v>137</c:v>
                </c:pt>
                <c:pt idx="49">
                  <c:v>115</c:v>
                </c:pt>
                <c:pt idx="50">
                  <c:v>97</c:v>
                </c:pt>
                <c:pt idx="51">
                  <c:v>88</c:v>
                </c:pt>
                <c:pt idx="52">
                  <c:v>0</c:v>
                </c:pt>
              </c:numCache>
            </c:numRef>
          </c:val>
        </c:ser>
        <c:ser>
          <c:idx val="1"/>
          <c:order val="1"/>
          <c:tx>
            <c:v>Zona de Seguridad</c:v>
          </c:tx>
          <c:spPr>
            <a:solidFill>
              <a:srgbClr val="FFC000"/>
            </a:solidFill>
            <a:ln w="12700">
              <a:solidFill>
                <a:srgbClr val="FFFF99"/>
              </a:solidFill>
              <a:prstDash val="solid"/>
            </a:ln>
          </c:spPr>
          <c:val>
            <c:numRef>
              <c:f>'Base Semanal'!$L$9:$L$61</c:f>
              <c:numCache>
                <c:formatCode>#,##0</c:formatCode>
                <c:ptCount val="53"/>
                <c:pt idx="0">
                  <c:v>61</c:v>
                </c:pt>
                <c:pt idx="1">
                  <c:v>90</c:v>
                </c:pt>
                <c:pt idx="2">
                  <c:v>85</c:v>
                </c:pt>
                <c:pt idx="3">
                  <c:v>79</c:v>
                </c:pt>
                <c:pt idx="4">
                  <c:v>84</c:v>
                </c:pt>
                <c:pt idx="5">
                  <c:v>82</c:v>
                </c:pt>
                <c:pt idx="6">
                  <c:v>58</c:v>
                </c:pt>
                <c:pt idx="7">
                  <c:v>74</c:v>
                </c:pt>
                <c:pt idx="8">
                  <c:v>69</c:v>
                </c:pt>
                <c:pt idx="9">
                  <c:v>85</c:v>
                </c:pt>
                <c:pt idx="10">
                  <c:v>86</c:v>
                </c:pt>
                <c:pt idx="11">
                  <c:v>84</c:v>
                </c:pt>
                <c:pt idx="12">
                  <c:v>109</c:v>
                </c:pt>
                <c:pt idx="13">
                  <c:v>104</c:v>
                </c:pt>
                <c:pt idx="14">
                  <c:v>115</c:v>
                </c:pt>
                <c:pt idx="15">
                  <c:v>120</c:v>
                </c:pt>
                <c:pt idx="16">
                  <c:v>130</c:v>
                </c:pt>
                <c:pt idx="17">
                  <c:v>128</c:v>
                </c:pt>
                <c:pt idx="18">
                  <c:v>117</c:v>
                </c:pt>
                <c:pt idx="19">
                  <c:v>132</c:v>
                </c:pt>
                <c:pt idx="20">
                  <c:v>125</c:v>
                </c:pt>
                <c:pt idx="21">
                  <c:v>153</c:v>
                </c:pt>
                <c:pt idx="22">
                  <c:v>97</c:v>
                </c:pt>
                <c:pt idx="23">
                  <c:v>143</c:v>
                </c:pt>
                <c:pt idx="24">
                  <c:v>150</c:v>
                </c:pt>
                <c:pt idx="25">
                  <c:v>132</c:v>
                </c:pt>
                <c:pt idx="26">
                  <c:v>132</c:v>
                </c:pt>
                <c:pt idx="27">
                  <c:v>134</c:v>
                </c:pt>
                <c:pt idx="28">
                  <c:v>121</c:v>
                </c:pt>
                <c:pt idx="29">
                  <c:v>101</c:v>
                </c:pt>
                <c:pt idx="30">
                  <c:v>112</c:v>
                </c:pt>
                <c:pt idx="31">
                  <c:v>130</c:v>
                </c:pt>
                <c:pt idx="32">
                  <c:v>95</c:v>
                </c:pt>
                <c:pt idx="33">
                  <c:v>121</c:v>
                </c:pt>
                <c:pt idx="34">
                  <c:v>156</c:v>
                </c:pt>
                <c:pt idx="35">
                  <c:v>114</c:v>
                </c:pt>
                <c:pt idx="36">
                  <c:v>145</c:v>
                </c:pt>
                <c:pt idx="37">
                  <c:v>163</c:v>
                </c:pt>
                <c:pt idx="38">
                  <c:v>147</c:v>
                </c:pt>
                <c:pt idx="39">
                  <c:v>150</c:v>
                </c:pt>
                <c:pt idx="40">
                  <c:v>154</c:v>
                </c:pt>
                <c:pt idx="41">
                  <c:v>156</c:v>
                </c:pt>
                <c:pt idx="42">
                  <c:v>135</c:v>
                </c:pt>
                <c:pt idx="43">
                  <c:v>113</c:v>
                </c:pt>
                <c:pt idx="44">
                  <c:v>113</c:v>
                </c:pt>
                <c:pt idx="45">
                  <c:v>117</c:v>
                </c:pt>
                <c:pt idx="46">
                  <c:v>106</c:v>
                </c:pt>
                <c:pt idx="47">
                  <c:v>110</c:v>
                </c:pt>
                <c:pt idx="48">
                  <c:v>108</c:v>
                </c:pt>
                <c:pt idx="49">
                  <c:v>93</c:v>
                </c:pt>
                <c:pt idx="50">
                  <c:v>71</c:v>
                </c:pt>
                <c:pt idx="51">
                  <c:v>70</c:v>
                </c:pt>
                <c:pt idx="52">
                  <c:v>0</c:v>
                </c:pt>
              </c:numCache>
            </c:numRef>
          </c:val>
        </c:ser>
        <c:ser>
          <c:idx val="0"/>
          <c:order val="2"/>
          <c:tx>
            <c:v>Zona de Exito</c:v>
          </c:tx>
          <c:spPr>
            <a:solidFill>
              <a:srgbClr val="00B050"/>
            </a:solidFill>
            <a:ln w="12700">
              <a:solidFill>
                <a:srgbClr val="99CC00"/>
              </a:solidFill>
              <a:prstDash val="solid"/>
            </a:ln>
          </c:spPr>
          <c:val>
            <c:numRef>
              <c:f>'Base Semanal'!$K$9:$K$61</c:f>
              <c:numCache>
                <c:formatCode>#,##0</c:formatCode>
                <c:ptCount val="53"/>
                <c:pt idx="0">
                  <c:v>49</c:v>
                </c:pt>
                <c:pt idx="1">
                  <c:v>71</c:v>
                </c:pt>
                <c:pt idx="2">
                  <c:v>54</c:v>
                </c:pt>
                <c:pt idx="3">
                  <c:v>56</c:v>
                </c:pt>
                <c:pt idx="4">
                  <c:v>43</c:v>
                </c:pt>
                <c:pt idx="5">
                  <c:v>57</c:v>
                </c:pt>
                <c:pt idx="6">
                  <c:v>54</c:v>
                </c:pt>
                <c:pt idx="7">
                  <c:v>55</c:v>
                </c:pt>
                <c:pt idx="8">
                  <c:v>57</c:v>
                </c:pt>
                <c:pt idx="9">
                  <c:v>73</c:v>
                </c:pt>
                <c:pt idx="10">
                  <c:v>79</c:v>
                </c:pt>
                <c:pt idx="11">
                  <c:v>75</c:v>
                </c:pt>
                <c:pt idx="12">
                  <c:v>61</c:v>
                </c:pt>
                <c:pt idx="13">
                  <c:v>103</c:v>
                </c:pt>
                <c:pt idx="14">
                  <c:v>99</c:v>
                </c:pt>
                <c:pt idx="15">
                  <c:v>112</c:v>
                </c:pt>
                <c:pt idx="16">
                  <c:v>100</c:v>
                </c:pt>
                <c:pt idx="17">
                  <c:v>94</c:v>
                </c:pt>
                <c:pt idx="18">
                  <c:v>95</c:v>
                </c:pt>
                <c:pt idx="19">
                  <c:v>113</c:v>
                </c:pt>
                <c:pt idx="20">
                  <c:v>98</c:v>
                </c:pt>
                <c:pt idx="21">
                  <c:v>109</c:v>
                </c:pt>
                <c:pt idx="22">
                  <c:v>87</c:v>
                </c:pt>
                <c:pt idx="23">
                  <c:v>81</c:v>
                </c:pt>
                <c:pt idx="24">
                  <c:v>107</c:v>
                </c:pt>
                <c:pt idx="25">
                  <c:v>128</c:v>
                </c:pt>
                <c:pt idx="26">
                  <c:v>118</c:v>
                </c:pt>
                <c:pt idx="27">
                  <c:v>106</c:v>
                </c:pt>
                <c:pt idx="28">
                  <c:v>100</c:v>
                </c:pt>
                <c:pt idx="29">
                  <c:v>92</c:v>
                </c:pt>
                <c:pt idx="30">
                  <c:v>91</c:v>
                </c:pt>
                <c:pt idx="31">
                  <c:v>106</c:v>
                </c:pt>
                <c:pt idx="32">
                  <c:v>77</c:v>
                </c:pt>
                <c:pt idx="33">
                  <c:v>103</c:v>
                </c:pt>
                <c:pt idx="34">
                  <c:v>70</c:v>
                </c:pt>
                <c:pt idx="35">
                  <c:v>110</c:v>
                </c:pt>
                <c:pt idx="36">
                  <c:v>106</c:v>
                </c:pt>
                <c:pt idx="37">
                  <c:v>125</c:v>
                </c:pt>
                <c:pt idx="38">
                  <c:v>114</c:v>
                </c:pt>
                <c:pt idx="39">
                  <c:v>114</c:v>
                </c:pt>
                <c:pt idx="40">
                  <c:v>122</c:v>
                </c:pt>
                <c:pt idx="41">
                  <c:v>101</c:v>
                </c:pt>
                <c:pt idx="42">
                  <c:v>99</c:v>
                </c:pt>
                <c:pt idx="43">
                  <c:v>101</c:v>
                </c:pt>
                <c:pt idx="44">
                  <c:v>87</c:v>
                </c:pt>
                <c:pt idx="45">
                  <c:v>96</c:v>
                </c:pt>
                <c:pt idx="46">
                  <c:v>102</c:v>
                </c:pt>
                <c:pt idx="47">
                  <c:v>83</c:v>
                </c:pt>
                <c:pt idx="48">
                  <c:v>73</c:v>
                </c:pt>
                <c:pt idx="49">
                  <c:v>74</c:v>
                </c:pt>
                <c:pt idx="50">
                  <c:v>60</c:v>
                </c:pt>
                <c:pt idx="51">
                  <c:v>62</c:v>
                </c:pt>
                <c:pt idx="52">
                  <c:v>0</c:v>
                </c:pt>
              </c:numCache>
            </c:numRef>
          </c:val>
        </c:ser>
        <c:axId val="63902464"/>
        <c:axId val="63904768"/>
      </c:areaChart>
      <c:lineChart>
        <c:grouping val="standard"/>
        <c:ser>
          <c:idx val="3"/>
          <c:order val="3"/>
          <c:tx>
            <c:v>Casos Incidentes</c:v>
          </c:tx>
          <c:spPr>
            <a:ln w="38100">
              <a:solidFill>
                <a:srgbClr val="0000FF"/>
              </a:solidFill>
              <a:prstDash val="solid"/>
            </a:ln>
          </c:spPr>
          <c:marker>
            <c:symbol val="x"/>
            <c:size val="9"/>
            <c:spPr>
              <a:noFill/>
              <a:ln>
                <a:solidFill>
                  <a:srgbClr val="00FFFF"/>
                </a:solidFill>
                <a:prstDash val="solid"/>
              </a:ln>
            </c:spPr>
          </c:marker>
          <c:val>
            <c:numRef>
              <c:f>'Base Semanal'!$O$9:$O$61</c:f>
              <c:numCache>
                <c:formatCode>#,##0</c:formatCode>
                <c:ptCount val="53"/>
                <c:pt idx="0">
                  <c:v>55</c:v>
                </c:pt>
                <c:pt idx="1">
                  <c:v>59</c:v>
                </c:pt>
                <c:pt idx="2">
                  <c:v>52</c:v>
                </c:pt>
                <c:pt idx="3">
                  <c:v>40</c:v>
                </c:pt>
                <c:pt idx="4">
                  <c:v>57</c:v>
                </c:pt>
                <c:pt idx="5">
                  <c:v>65</c:v>
                </c:pt>
                <c:pt idx="6">
                  <c:v>73</c:v>
                </c:pt>
                <c:pt idx="7">
                  <c:v>78</c:v>
                </c:pt>
                <c:pt idx="8">
                  <c:v>86</c:v>
                </c:pt>
                <c:pt idx="9">
                  <c:v>85</c:v>
                </c:pt>
                <c:pt idx="10">
                  <c:v>94</c:v>
                </c:pt>
                <c:pt idx="11">
                  <c:v>107</c:v>
                </c:pt>
                <c:pt idx="12">
                  <c:v>158</c:v>
                </c:pt>
                <c:pt idx="13">
                  <c:v>169</c:v>
                </c:pt>
                <c:pt idx="14">
                  <c:v>215</c:v>
                </c:pt>
                <c:pt idx="15">
                  <c:v>208</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numCache>
            </c:numRef>
          </c:val>
        </c:ser>
        <c:marker val="1"/>
        <c:axId val="63902464"/>
        <c:axId val="63904768"/>
      </c:lineChart>
      <c:catAx>
        <c:axId val="63902464"/>
        <c:scaling>
          <c:orientation val="minMax"/>
        </c:scaling>
        <c:axPos val="b"/>
        <c:title>
          <c:tx>
            <c:rich>
              <a:bodyPr/>
              <a:lstStyle/>
              <a:p>
                <a:pPr>
                  <a:defRPr/>
                </a:pPr>
                <a:r>
                  <a:rPr lang="es-MX"/>
                  <a:t>Semanas</a:t>
                </a:r>
              </a:p>
            </c:rich>
          </c:tx>
          <c:layout>
            <c:manualLayout>
              <c:xMode val="edge"/>
              <c:yMode val="edge"/>
              <c:x val="0.47946725860155376"/>
              <c:y val="0.88417614464858563"/>
            </c:manualLayout>
          </c:layout>
          <c:spPr>
            <a:solidFill>
              <a:schemeClr val="accent2">
                <a:lumMod val="75000"/>
              </a:schemeClr>
            </a:solidFill>
            <a:ln w="25400">
              <a:noFill/>
            </a:ln>
          </c:spPr>
        </c:title>
        <c:numFmt formatCode="General" sourceLinked="1"/>
        <c:tickLblPos val="nextTo"/>
        <c:txPr>
          <a:bodyPr rot="-60000" vert="horz"/>
          <a:lstStyle/>
          <a:p>
            <a:pPr>
              <a:defRPr/>
            </a:pPr>
            <a:endParaRPr lang="es-MX"/>
          </a:p>
        </c:txPr>
        <c:crossAx val="63904768"/>
        <c:crosses val="autoZero"/>
        <c:auto val="1"/>
        <c:lblAlgn val="ctr"/>
        <c:lblOffset val="40"/>
        <c:tickLblSkip val="5"/>
        <c:tickMarkSkip val="1"/>
      </c:catAx>
      <c:valAx>
        <c:axId val="63904768"/>
        <c:scaling>
          <c:orientation val="minMax"/>
        </c:scaling>
        <c:axPos val="l"/>
        <c:majorGridlines>
          <c:spPr>
            <a:ln w="38100">
              <a:solidFill>
                <a:srgbClr val="FFFFFF"/>
              </a:solidFill>
              <a:prstDash val="solid"/>
            </a:ln>
          </c:spPr>
        </c:majorGridlines>
        <c:title>
          <c:tx>
            <c:rich>
              <a:bodyPr rot="0" vert="horz"/>
              <a:lstStyle/>
              <a:p>
                <a:pPr algn="ctr">
                  <a:defRPr/>
                </a:pPr>
                <a:r>
                  <a:rPr lang="es-MX"/>
                  <a:t>C
a
s
o
s</a:t>
                </a:r>
              </a:p>
            </c:rich>
          </c:tx>
          <c:layout>
            <c:manualLayout>
              <c:xMode val="edge"/>
              <c:yMode val="edge"/>
              <c:x val="9.6189419163891978E-3"/>
              <c:y val="0.44100406566826222"/>
            </c:manualLayout>
          </c:layout>
          <c:spPr>
            <a:solidFill>
              <a:schemeClr val="accent2">
                <a:lumMod val="75000"/>
              </a:schemeClr>
            </a:solidFill>
            <a:ln w="25400">
              <a:noFill/>
            </a:ln>
          </c:spPr>
        </c:title>
        <c:numFmt formatCode="#,##0" sourceLinked="1"/>
        <c:tickLblPos val="nextTo"/>
        <c:txPr>
          <a:bodyPr rot="0" vert="horz"/>
          <a:lstStyle/>
          <a:p>
            <a:pPr>
              <a:defRPr/>
            </a:pPr>
            <a:endParaRPr lang="es-MX"/>
          </a:p>
        </c:txPr>
        <c:crossAx val="63902464"/>
        <c:crosses val="autoZero"/>
        <c:crossBetween val="midCat"/>
      </c:valAx>
      <c:spPr>
        <a:noFill/>
        <a:ln w="25400">
          <a:noFill/>
        </a:ln>
      </c:spPr>
    </c:plotArea>
    <c:legend>
      <c:legendPos val="r"/>
      <c:layout>
        <c:manualLayout>
          <c:xMode val="edge"/>
          <c:yMode val="edge"/>
          <c:x val="0.24306326304106557"/>
          <c:y val="0.14845024273926552"/>
          <c:w val="0.53163152053274132"/>
          <c:h val="9.7879333710737121E-2"/>
        </c:manualLayout>
      </c:layout>
      <c:spPr>
        <a:noFill/>
        <a:ln w="25400">
          <a:noFill/>
        </a:ln>
      </c:spPr>
    </c:legend>
    <c:plotVisOnly val="1"/>
    <c:dispBlanksAs val="gap"/>
  </c:chart>
  <c:spPr>
    <a:solidFill>
      <a:schemeClr val="bg2">
        <a:lumMod val="75000"/>
      </a:schemeClr>
    </a:solidFill>
    <a:ln w="9525">
      <a:noFill/>
    </a:ln>
  </c:spPr>
  <c:txPr>
    <a:bodyPr/>
    <a:lstStyle/>
    <a:p>
      <a:pPr>
        <a:defRPr sz="600" b="0" i="0" u="none" strike="noStrike" baseline="0">
          <a:solidFill>
            <a:srgbClr val="000000"/>
          </a:solidFill>
          <a:latin typeface="Arial"/>
          <a:ea typeface="Arial"/>
          <a:cs typeface="Arial"/>
        </a:defRPr>
      </a:pPr>
      <a:endParaRPr lang="es-MX"/>
    </a:p>
  </c:txPr>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lang val="es-MX"/>
  <c:chart>
    <c:plotArea>
      <c:layout>
        <c:manualLayout>
          <c:layoutTarget val="inner"/>
          <c:xMode val="edge"/>
          <c:yMode val="edge"/>
          <c:x val="7.1032186459489471E-2"/>
          <c:y val="0.18760195758564441"/>
          <c:w val="0.91453940066592676"/>
          <c:h val="0.72267536704730861"/>
        </c:manualLayout>
      </c:layout>
      <c:barChart>
        <c:barDir val="col"/>
        <c:grouping val="clustered"/>
        <c:ser>
          <c:idx val="6"/>
          <c:order val="0"/>
          <c:spPr>
            <a:solidFill>
              <a:schemeClr val="accent6">
                <a:lumMod val="50000"/>
              </a:schemeClr>
            </a:solidFill>
            <a:ln w="12700">
              <a:solidFill>
                <a:srgbClr val="000000"/>
              </a:solidFill>
              <a:prstDash val="solid"/>
            </a:ln>
          </c:spPr>
          <c:trendline>
            <c:spPr>
              <a:ln w="38100">
                <a:solidFill>
                  <a:schemeClr val="accent2">
                    <a:lumMod val="50000"/>
                  </a:schemeClr>
                </a:solidFill>
                <a:prstDash val="solid"/>
              </a:ln>
            </c:spPr>
            <c:trendlineType val="movingAvg"/>
            <c:period val="2"/>
          </c:trendline>
          <c:cat>
            <c:numRef>
              <c:f>('Base Semanal'!$C$8:$I$8,'Base Semanal'!$O$8)</c:f>
              <c:numCache>
                <c:formatCode>General</c:formatCode>
                <c:ptCount val="8"/>
                <c:pt idx="0">
                  <c:v>2009</c:v>
                </c:pt>
                <c:pt idx="1">
                  <c:v>2010</c:v>
                </c:pt>
                <c:pt idx="2">
                  <c:v>2011</c:v>
                </c:pt>
                <c:pt idx="3">
                  <c:v>2012</c:v>
                </c:pt>
                <c:pt idx="4">
                  <c:v>2013</c:v>
                </c:pt>
                <c:pt idx="5">
                  <c:v>2014</c:v>
                </c:pt>
                <c:pt idx="6">
                  <c:v>2015</c:v>
                </c:pt>
                <c:pt idx="7">
                  <c:v>2016</c:v>
                </c:pt>
              </c:numCache>
            </c:numRef>
          </c:cat>
          <c:val>
            <c:numRef>
              <c:f>('Base Semanal'!$C$62:$I$62,'Base Semanal'!$O$62)</c:f>
              <c:numCache>
                <c:formatCode>#,##0</c:formatCode>
                <c:ptCount val="8"/>
                <c:pt idx="0">
                  <c:v>5335</c:v>
                </c:pt>
                <c:pt idx="1">
                  <c:v>5404</c:v>
                </c:pt>
                <c:pt idx="2">
                  <c:v>5222</c:v>
                </c:pt>
                <c:pt idx="3">
                  <c:v>4887</c:v>
                </c:pt>
                <c:pt idx="4">
                  <c:v>4857</c:v>
                </c:pt>
                <c:pt idx="5">
                  <c:v>4425</c:v>
                </c:pt>
                <c:pt idx="6">
                  <c:v>4590</c:v>
                </c:pt>
                <c:pt idx="7">
                  <c:v>995</c:v>
                </c:pt>
              </c:numCache>
            </c:numRef>
          </c:val>
        </c:ser>
        <c:axId val="63952000"/>
        <c:axId val="63953536"/>
      </c:barChart>
      <c:catAx>
        <c:axId val="63952000"/>
        <c:scaling>
          <c:orientation val="minMax"/>
        </c:scaling>
        <c:axPos val="b"/>
        <c:numFmt formatCode="General" sourceLinked="1"/>
        <c:tickLblPos val="nextTo"/>
        <c:spPr>
          <a:ln w="38100">
            <a:solidFill>
              <a:srgbClr val="FFFFFF"/>
            </a:solidFill>
            <a:prstDash val="solid"/>
          </a:ln>
        </c:spPr>
        <c:txPr>
          <a:bodyPr rot="0" vert="horz"/>
          <a:lstStyle/>
          <a:p>
            <a:pPr>
              <a:defRPr/>
            </a:pPr>
            <a:endParaRPr lang="es-MX"/>
          </a:p>
        </c:txPr>
        <c:crossAx val="63953536"/>
        <c:crosses val="autoZero"/>
        <c:auto val="1"/>
        <c:lblAlgn val="ctr"/>
        <c:lblOffset val="100"/>
        <c:tickLblSkip val="1"/>
        <c:tickMarkSkip val="1"/>
      </c:catAx>
      <c:valAx>
        <c:axId val="63953536"/>
        <c:scaling>
          <c:orientation val="minMax"/>
        </c:scaling>
        <c:axPos val="l"/>
        <c:majorGridlines>
          <c:spPr>
            <a:ln w="12700">
              <a:solidFill>
                <a:srgbClr val="FFFFFF"/>
              </a:solidFill>
              <a:prstDash val="solid"/>
            </a:ln>
          </c:spPr>
        </c:majorGridlines>
        <c:title>
          <c:tx>
            <c:rich>
              <a:bodyPr rot="0" vert="wordArtVert"/>
              <a:lstStyle/>
              <a:p>
                <a:pPr algn="ctr">
                  <a:defRPr/>
                </a:pPr>
                <a:r>
                  <a:rPr lang="es-MX" dirty="0" smtClean="0"/>
                  <a:t>CASOS</a:t>
                </a:r>
                <a:endParaRPr lang="es-MX" dirty="0"/>
              </a:p>
            </c:rich>
          </c:tx>
          <c:layout>
            <c:manualLayout>
              <c:xMode val="edge"/>
              <c:yMode val="edge"/>
              <c:x val="3.6995930447650797E-4"/>
              <c:y val="0.46166400768531385"/>
            </c:manualLayout>
          </c:layout>
          <c:spPr>
            <a:solidFill>
              <a:schemeClr val="bg1"/>
            </a:solidFill>
            <a:ln w="25400">
              <a:noFill/>
            </a:ln>
          </c:spPr>
        </c:title>
        <c:numFmt formatCode="0" sourceLinked="0"/>
        <c:tickLblPos val="nextTo"/>
        <c:spPr>
          <a:ln w="38100">
            <a:solidFill>
              <a:schemeClr val="bg1"/>
            </a:solidFill>
            <a:prstDash val="solid"/>
          </a:ln>
        </c:spPr>
        <c:txPr>
          <a:bodyPr rot="0" vert="horz"/>
          <a:lstStyle/>
          <a:p>
            <a:pPr>
              <a:defRPr/>
            </a:pPr>
            <a:endParaRPr lang="es-MX"/>
          </a:p>
        </c:txPr>
        <c:crossAx val="63952000"/>
        <c:crosses val="autoZero"/>
        <c:crossBetween val="between"/>
      </c:valAx>
      <c:spPr>
        <a:noFill/>
        <a:ln w="25400">
          <a:noFill/>
        </a:ln>
      </c:spPr>
    </c:plotArea>
    <c:plotVisOnly val="1"/>
    <c:dispBlanksAs val="gap"/>
  </c:chart>
  <c:spPr>
    <a:solidFill>
      <a:schemeClr val="bg2">
        <a:lumMod val="50000"/>
        <a:alpha val="81000"/>
      </a:schemeClr>
    </a:solidFill>
    <a:ln w="9525">
      <a:noFill/>
    </a:ln>
  </c:spPr>
  <c:txPr>
    <a:bodyPr/>
    <a:lstStyle/>
    <a:p>
      <a:pPr>
        <a:defRPr sz="800" b="0" i="0" u="none" strike="noStrike" baseline="0">
          <a:solidFill>
            <a:srgbClr val="000000"/>
          </a:solidFill>
          <a:latin typeface="Arial"/>
          <a:ea typeface="Arial"/>
          <a:cs typeface="Arial"/>
        </a:defRPr>
      </a:pPr>
      <a:endParaRPr lang="es-MX"/>
    </a:p>
  </c:txPr>
  <c:externalData r:id="rId1"/>
  <c:userShapes r:id="rId2"/>
</c:chartSpace>
</file>

<file path=ppt/charts/chart6.xml><?xml version="1.0" encoding="utf-8"?>
<c:chartSpace xmlns:c="http://schemas.openxmlformats.org/drawingml/2006/chart" xmlns:a="http://schemas.openxmlformats.org/drawingml/2006/main" xmlns:r="http://schemas.openxmlformats.org/officeDocument/2006/relationships">
  <c:lang val="es-MX"/>
  <c:chart>
    <c:plotArea>
      <c:layout>
        <c:manualLayout>
          <c:layoutTarget val="inner"/>
          <c:xMode val="edge"/>
          <c:yMode val="edge"/>
          <c:x val="0.1427568138687538"/>
          <c:y val="0.26753670473083196"/>
          <c:w val="0.78702706501998643"/>
          <c:h val="0.55301794453507369"/>
        </c:manualLayout>
      </c:layout>
      <c:areaChart>
        <c:grouping val="standard"/>
        <c:ser>
          <c:idx val="2"/>
          <c:order val="0"/>
          <c:tx>
            <c:v>Zona de Alarma</c:v>
          </c:tx>
          <c:spPr>
            <a:solidFill>
              <a:srgbClr val="C00000"/>
            </a:solidFill>
            <a:ln w="12700">
              <a:solidFill>
                <a:srgbClr val="FF0000"/>
              </a:solidFill>
              <a:prstDash val="solid"/>
            </a:ln>
          </c:spPr>
          <c:val>
            <c:numRef>
              <c:f>'Base Semanal'!$M$9:$M$61</c:f>
              <c:numCache>
                <c:formatCode>#,##0</c:formatCode>
                <c:ptCount val="53"/>
                <c:pt idx="0">
                  <c:v>56</c:v>
                </c:pt>
                <c:pt idx="1">
                  <c:v>73</c:v>
                </c:pt>
                <c:pt idx="2">
                  <c:v>79</c:v>
                </c:pt>
                <c:pt idx="3">
                  <c:v>86</c:v>
                </c:pt>
                <c:pt idx="4">
                  <c:v>80</c:v>
                </c:pt>
                <c:pt idx="5">
                  <c:v>86</c:v>
                </c:pt>
                <c:pt idx="6">
                  <c:v>92</c:v>
                </c:pt>
                <c:pt idx="7">
                  <c:v>89</c:v>
                </c:pt>
                <c:pt idx="8">
                  <c:v>95</c:v>
                </c:pt>
                <c:pt idx="9">
                  <c:v>94</c:v>
                </c:pt>
                <c:pt idx="10">
                  <c:v>86</c:v>
                </c:pt>
                <c:pt idx="11">
                  <c:v>111</c:v>
                </c:pt>
                <c:pt idx="12">
                  <c:v>79</c:v>
                </c:pt>
                <c:pt idx="13">
                  <c:v>101</c:v>
                </c:pt>
                <c:pt idx="14">
                  <c:v>102</c:v>
                </c:pt>
                <c:pt idx="15">
                  <c:v>154</c:v>
                </c:pt>
                <c:pt idx="16">
                  <c:v>117</c:v>
                </c:pt>
                <c:pt idx="17">
                  <c:v>120</c:v>
                </c:pt>
                <c:pt idx="18">
                  <c:v>142</c:v>
                </c:pt>
                <c:pt idx="19">
                  <c:v>135</c:v>
                </c:pt>
                <c:pt idx="20">
                  <c:v>140</c:v>
                </c:pt>
                <c:pt idx="21">
                  <c:v>110</c:v>
                </c:pt>
                <c:pt idx="22">
                  <c:v>125</c:v>
                </c:pt>
                <c:pt idx="23">
                  <c:v>109</c:v>
                </c:pt>
                <c:pt idx="24">
                  <c:v>108</c:v>
                </c:pt>
                <c:pt idx="25">
                  <c:v>90</c:v>
                </c:pt>
                <c:pt idx="26">
                  <c:v>107</c:v>
                </c:pt>
                <c:pt idx="27">
                  <c:v>88</c:v>
                </c:pt>
                <c:pt idx="28">
                  <c:v>118</c:v>
                </c:pt>
                <c:pt idx="29">
                  <c:v>124</c:v>
                </c:pt>
                <c:pt idx="30">
                  <c:v>146</c:v>
                </c:pt>
                <c:pt idx="31">
                  <c:v>119</c:v>
                </c:pt>
                <c:pt idx="32">
                  <c:v>128</c:v>
                </c:pt>
                <c:pt idx="33">
                  <c:v>145</c:v>
                </c:pt>
                <c:pt idx="34">
                  <c:v>227</c:v>
                </c:pt>
                <c:pt idx="35">
                  <c:v>187</c:v>
                </c:pt>
                <c:pt idx="36">
                  <c:v>164</c:v>
                </c:pt>
                <c:pt idx="37">
                  <c:v>177</c:v>
                </c:pt>
                <c:pt idx="38">
                  <c:v>150</c:v>
                </c:pt>
                <c:pt idx="39">
                  <c:v>179</c:v>
                </c:pt>
                <c:pt idx="40">
                  <c:v>150</c:v>
                </c:pt>
                <c:pt idx="41">
                  <c:v>129</c:v>
                </c:pt>
                <c:pt idx="42">
                  <c:v>148</c:v>
                </c:pt>
                <c:pt idx="43">
                  <c:v>132</c:v>
                </c:pt>
                <c:pt idx="44">
                  <c:v>130</c:v>
                </c:pt>
                <c:pt idx="45">
                  <c:v>93</c:v>
                </c:pt>
                <c:pt idx="46">
                  <c:v>113</c:v>
                </c:pt>
                <c:pt idx="47">
                  <c:v>95</c:v>
                </c:pt>
                <c:pt idx="48">
                  <c:v>87</c:v>
                </c:pt>
                <c:pt idx="49">
                  <c:v>74</c:v>
                </c:pt>
                <c:pt idx="50">
                  <c:v>44</c:v>
                </c:pt>
                <c:pt idx="51">
                  <c:v>44</c:v>
                </c:pt>
                <c:pt idx="52">
                  <c:v>0</c:v>
                </c:pt>
              </c:numCache>
            </c:numRef>
          </c:val>
        </c:ser>
        <c:ser>
          <c:idx val="1"/>
          <c:order val="1"/>
          <c:tx>
            <c:v>Zona de Seguridad</c:v>
          </c:tx>
          <c:spPr>
            <a:solidFill>
              <a:srgbClr val="FFC000"/>
            </a:solidFill>
            <a:ln w="12700">
              <a:solidFill>
                <a:srgbClr val="FFFF99"/>
              </a:solidFill>
              <a:prstDash val="solid"/>
            </a:ln>
          </c:spPr>
          <c:val>
            <c:numRef>
              <c:f>'Base Semanal'!$L$9:$L$61</c:f>
              <c:numCache>
                <c:formatCode>#,##0</c:formatCode>
                <c:ptCount val="53"/>
                <c:pt idx="0">
                  <c:v>47</c:v>
                </c:pt>
                <c:pt idx="1">
                  <c:v>56</c:v>
                </c:pt>
                <c:pt idx="2">
                  <c:v>62</c:v>
                </c:pt>
                <c:pt idx="3">
                  <c:v>62</c:v>
                </c:pt>
                <c:pt idx="4">
                  <c:v>68</c:v>
                </c:pt>
                <c:pt idx="5">
                  <c:v>59</c:v>
                </c:pt>
                <c:pt idx="6">
                  <c:v>59</c:v>
                </c:pt>
                <c:pt idx="7">
                  <c:v>74</c:v>
                </c:pt>
                <c:pt idx="8">
                  <c:v>81</c:v>
                </c:pt>
                <c:pt idx="9">
                  <c:v>61</c:v>
                </c:pt>
                <c:pt idx="10">
                  <c:v>66</c:v>
                </c:pt>
                <c:pt idx="11">
                  <c:v>54</c:v>
                </c:pt>
                <c:pt idx="12">
                  <c:v>76</c:v>
                </c:pt>
                <c:pt idx="13">
                  <c:v>88</c:v>
                </c:pt>
                <c:pt idx="14">
                  <c:v>88</c:v>
                </c:pt>
                <c:pt idx="15">
                  <c:v>112</c:v>
                </c:pt>
                <c:pt idx="16">
                  <c:v>96</c:v>
                </c:pt>
                <c:pt idx="17">
                  <c:v>88</c:v>
                </c:pt>
                <c:pt idx="18">
                  <c:v>123</c:v>
                </c:pt>
                <c:pt idx="19">
                  <c:v>112</c:v>
                </c:pt>
                <c:pt idx="20">
                  <c:v>122</c:v>
                </c:pt>
                <c:pt idx="21">
                  <c:v>105</c:v>
                </c:pt>
                <c:pt idx="22">
                  <c:v>93</c:v>
                </c:pt>
                <c:pt idx="23">
                  <c:v>92</c:v>
                </c:pt>
                <c:pt idx="24">
                  <c:v>98</c:v>
                </c:pt>
                <c:pt idx="25">
                  <c:v>82</c:v>
                </c:pt>
                <c:pt idx="26">
                  <c:v>92</c:v>
                </c:pt>
                <c:pt idx="27">
                  <c:v>80</c:v>
                </c:pt>
                <c:pt idx="28">
                  <c:v>100</c:v>
                </c:pt>
                <c:pt idx="29">
                  <c:v>116</c:v>
                </c:pt>
                <c:pt idx="30">
                  <c:v>111</c:v>
                </c:pt>
                <c:pt idx="31">
                  <c:v>110</c:v>
                </c:pt>
                <c:pt idx="32">
                  <c:v>122</c:v>
                </c:pt>
                <c:pt idx="33">
                  <c:v>136</c:v>
                </c:pt>
                <c:pt idx="34">
                  <c:v>152</c:v>
                </c:pt>
                <c:pt idx="35">
                  <c:v>138</c:v>
                </c:pt>
                <c:pt idx="36">
                  <c:v>141</c:v>
                </c:pt>
                <c:pt idx="37">
                  <c:v>150</c:v>
                </c:pt>
                <c:pt idx="38">
                  <c:v>130</c:v>
                </c:pt>
                <c:pt idx="39">
                  <c:v>129</c:v>
                </c:pt>
                <c:pt idx="40">
                  <c:v>118</c:v>
                </c:pt>
                <c:pt idx="41">
                  <c:v>114</c:v>
                </c:pt>
                <c:pt idx="42">
                  <c:v>108</c:v>
                </c:pt>
                <c:pt idx="43">
                  <c:v>115</c:v>
                </c:pt>
                <c:pt idx="44">
                  <c:v>98</c:v>
                </c:pt>
                <c:pt idx="45">
                  <c:v>81</c:v>
                </c:pt>
                <c:pt idx="46">
                  <c:v>95</c:v>
                </c:pt>
                <c:pt idx="47">
                  <c:v>70</c:v>
                </c:pt>
                <c:pt idx="48">
                  <c:v>77</c:v>
                </c:pt>
                <c:pt idx="49">
                  <c:v>57</c:v>
                </c:pt>
                <c:pt idx="50">
                  <c:v>40</c:v>
                </c:pt>
                <c:pt idx="51">
                  <c:v>41</c:v>
                </c:pt>
                <c:pt idx="52">
                  <c:v>0</c:v>
                </c:pt>
              </c:numCache>
            </c:numRef>
          </c:val>
        </c:ser>
        <c:ser>
          <c:idx val="0"/>
          <c:order val="2"/>
          <c:tx>
            <c:v>Zona de Exito</c:v>
          </c:tx>
          <c:spPr>
            <a:solidFill>
              <a:srgbClr val="00B050"/>
            </a:solidFill>
            <a:ln w="12700">
              <a:solidFill>
                <a:srgbClr val="99CC00"/>
              </a:solidFill>
              <a:prstDash val="solid"/>
            </a:ln>
          </c:spPr>
          <c:val>
            <c:numRef>
              <c:f>'Base Semanal'!$K$9:$K$61</c:f>
              <c:numCache>
                <c:formatCode>#,##0</c:formatCode>
                <c:ptCount val="53"/>
                <c:pt idx="0">
                  <c:v>36</c:v>
                </c:pt>
                <c:pt idx="1">
                  <c:v>38</c:v>
                </c:pt>
                <c:pt idx="2">
                  <c:v>46</c:v>
                </c:pt>
                <c:pt idx="3">
                  <c:v>41</c:v>
                </c:pt>
                <c:pt idx="4">
                  <c:v>39</c:v>
                </c:pt>
                <c:pt idx="5">
                  <c:v>50</c:v>
                </c:pt>
                <c:pt idx="6">
                  <c:v>57</c:v>
                </c:pt>
                <c:pt idx="7">
                  <c:v>47</c:v>
                </c:pt>
                <c:pt idx="8">
                  <c:v>59</c:v>
                </c:pt>
                <c:pt idx="9">
                  <c:v>53</c:v>
                </c:pt>
                <c:pt idx="10">
                  <c:v>61</c:v>
                </c:pt>
                <c:pt idx="11">
                  <c:v>50</c:v>
                </c:pt>
                <c:pt idx="12">
                  <c:v>53</c:v>
                </c:pt>
                <c:pt idx="13">
                  <c:v>72</c:v>
                </c:pt>
                <c:pt idx="14">
                  <c:v>86</c:v>
                </c:pt>
                <c:pt idx="15">
                  <c:v>83</c:v>
                </c:pt>
                <c:pt idx="16">
                  <c:v>92</c:v>
                </c:pt>
                <c:pt idx="17">
                  <c:v>80</c:v>
                </c:pt>
                <c:pt idx="18">
                  <c:v>79</c:v>
                </c:pt>
                <c:pt idx="19">
                  <c:v>100</c:v>
                </c:pt>
                <c:pt idx="20">
                  <c:v>83</c:v>
                </c:pt>
                <c:pt idx="21">
                  <c:v>73</c:v>
                </c:pt>
                <c:pt idx="22">
                  <c:v>90</c:v>
                </c:pt>
                <c:pt idx="23">
                  <c:v>78</c:v>
                </c:pt>
                <c:pt idx="24">
                  <c:v>71</c:v>
                </c:pt>
                <c:pt idx="25">
                  <c:v>70</c:v>
                </c:pt>
                <c:pt idx="26">
                  <c:v>80</c:v>
                </c:pt>
                <c:pt idx="27">
                  <c:v>77</c:v>
                </c:pt>
                <c:pt idx="28">
                  <c:v>59</c:v>
                </c:pt>
                <c:pt idx="29">
                  <c:v>78</c:v>
                </c:pt>
                <c:pt idx="30">
                  <c:v>89</c:v>
                </c:pt>
                <c:pt idx="31">
                  <c:v>97</c:v>
                </c:pt>
                <c:pt idx="32">
                  <c:v>92</c:v>
                </c:pt>
                <c:pt idx="33">
                  <c:v>116</c:v>
                </c:pt>
                <c:pt idx="34">
                  <c:v>98</c:v>
                </c:pt>
                <c:pt idx="35">
                  <c:v>123</c:v>
                </c:pt>
                <c:pt idx="36">
                  <c:v>100</c:v>
                </c:pt>
                <c:pt idx="37">
                  <c:v>112</c:v>
                </c:pt>
                <c:pt idx="38">
                  <c:v>101</c:v>
                </c:pt>
                <c:pt idx="39">
                  <c:v>126</c:v>
                </c:pt>
                <c:pt idx="40">
                  <c:v>109</c:v>
                </c:pt>
                <c:pt idx="41">
                  <c:v>91</c:v>
                </c:pt>
                <c:pt idx="42">
                  <c:v>100</c:v>
                </c:pt>
                <c:pt idx="43">
                  <c:v>93</c:v>
                </c:pt>
                <c:pt idx="44">
                  <c:v>76</c:v>
                </c:pt>
                <c:pt idx="45">
                  <c:v>63</c:v>
                </c:pt>
                <c:pt idx="46">
                  <c:v>70</c:v>
                </c:pt>
                <c:pt idx="47">
                  <c:v>64</c:v>
                </c:pt>
                <c:pt idx="48">
                  <c:v>67</c:v>
                </c:pt>
                <c:pt idx="49">
                  <c:v>40</c:v>
                </c:pt>
                <c:pt idx="50">
                  <c:v>33</c:v>
                </c:pt>
                <c:pt idx="51">
                  <c:v>24</c:v>
                </c:pt>
                <c:pt idx="52">
                  <c:v>0</c:v>
                </c:pt>
              </c:numCache>
            </c:numRef>
          </c:val>
        </c:ser>
        <c:axId val="64029056"/>
        <c:axId val="64031360"/>
      </c:areaChart>
      <c:lineChart>
        <c:grouping val="standard"/>
        <c:ser>
          <c:idx val="3"/>
          <c:order val="3"/>
          <c:tx>
            <c:v>Casos Incidentes</c:v>
          </c:tx>
          <c:spPr>
            <a:ln w="38100">
              <a:solidFill>
                <a:srgbClr val="0000FF"/>
              </a:solidFill>
              <a:prstDash val="solid"/>
            </a:ln>
          </c:spPr>
          <c:marker>
            <c:symbol val="x"/>
            <c:size val="9"/>
            <c:spPr>
              <a:noFill/>
              <a:ln>
                <a:solidFill>
                  <a:srgbClr val="00FFFF"/>
                </a:solidFill>
                <a:prstDash val="solid"/>
              </a:ln>
            </c:spPr>
          </c:marker>
          <c:val>
            <c:numRef>
              <c:f>'Base Semanal'!$O$9:$O$61</c:f>
              <c:numCache>
                <c:formatCode>#,##0</c:formatCode>
                <c:ptCount val="53"/>
                <c:pt idx="0">
                  <c:v>45</c:v>
                </c:pt>
                <c:pt idx="1">
                  <c:v>51</c:v>
                </c:pt>
                <c:pt idx="2">
                  <c:v>43</c:v>
                </c:pt>
                <c:pt idx="3">
                  <c:v>43</c:v>
                </c:pt>
                <c:pt idx="4">
                  <c:v>40</c:v>
                </c:pt>
                <c:pt idx="5">
                  <c:v>41</c:v>
                </c:pt>
                <c:pt idx="6">
                  <c:v>54</c:v>
                </c:pt>
                <c:pt idx="7">
                  <c:v>40</c:v>
                </c:pt>
                <c:pt idx="8">
                  <c:v>51</c:v>
                </c:pt>
                <c:pt idx="9">
                  <c:v>42</c:v>
                </c:pt>
                <c:pt idx="10">
                  <c:v>54</c:v>
                </c:pt>
                <c:pt idx="11">
                  <c:v>52</c:v>
                </c:pt>
                <c:pt idx="12">
                  <c:v>84</c:v>
                </c:pt>
                <c:pt idx="13">
                  <c:v>93</c:v>
                </c:pt>
                <c:pt idx="14">
                  <c:v>84</c:v>
                </c:pt>
                <c:pt idx="15">
                  <c:v>126</c:v>
                </c:pt>
                <c:pt idx="16">
                  <c:v>52</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numCache>
            </c:numRef>
          </c:val>
        </c:ser>
        <c:marker val="1"/>
        <c:axId val="64029056"/>
        <c:axId val="64031360"/>
      </c:lineChart>
      <c:catAx>
        <c:axId val="64029056"/>
        <c:scaling>
          <c:orientation val="minMax"/>
        </c:scaling>
        <c:axPos val="b"/>
        <c:title>
          <c:tx>
            <c:rich>
              <a:bodyPr/>
              <a:lstStyle/>
              <a:p>
                <a:pPr>
                  <a:defRPr sz="800" b="1" i="0" u="none" strike="noStrike" baseline="0">
                    <a:solidFill>
                      <a:schemeClr val="bg1"/>
                    </a:solidFill>
                    <a:latin typeface="Arial"/>
                    <a:ea typeface="Arial"/>
                    <a:cs typeface="Arial"/>
                  </a:defRPr>
                </a:pPr>
                <a:r>
                  <a:rPr lang="es-MX" sz="800">
                    <a:solidFill>
                      <a:schemeClr val="bg1"/>
                    </a:solidFill>
                  </a:rPr>
                  <a:t>Semanas</a:t>
                </a:r>
              </a:p>
            </c:rich>
          </c:tx>
          <c:layout>
            <c:manualLayout>
              <c:xMode val="edge"/>
              <c:yMode val="edge"/>
              <c:x val="0.47946725860155376"/>
              <c:y val="0.88417614464858563"/>
            </c:manualLayout>
          </c:layout>
          <c:spPr>
            <a:solidFill>
              <a:schemeClr val="accent6">
                <a:lumMod val="50000"/>
              </a:schemeClr>
            </a:solidFill>
            <a:ln w="25400">
              <a:noFill/>
            </a:ln>
          </c:spPr>
        </c:title>
        <c:numFmt formatCode="General" sourceLinked="1"/>
        <c:tickLblPos val="nextTo"/>
        <c:spPr>
          <a:ln w="38100">
            <a:solidFill>
              <a:srgbClr val="CCFFFF"/>
            </a:solidFill>
            <a:prstDash val="solid"/>
          </a:ln>
        </c:spPr>
        <c:txPr>
          <a:bodyPr rot="-60000" vert="horz"/>
          <a:lstStyle/>
          <a:p>
            <a:pPr>
              <a:defRPr sz="800" b="1" i="0" u="none" strike="noStrike" baseline="0">
                <a:solidFill>
                  <a:srgbClr val="FFFFFF"/>
                </a:solidFill>
                <a:latin typeface="Arial"/>
                <a:ea typeface="Arial"/>
                <a:cs typeface="Arial"/>
              </a:defRPr>
            </a:pPr>
            <a:endParaRPr lang="es-MX"/>
          </a:p>
        </c:txPr>
        <c:crossAx val="64031360"/>
        <c:crosses val="autoZero"/>
        <c:auto val="1"/>
        <c:lblAlgn val="ctr"/>
        <c:lblOffset val="40"/>
        <c:tickLblSkip val="5"/>
        <c:tickMarkSkip val="1"/>
      </c:catAx>
      <c:valAx>
        <c:axId val="64031360"/>
        <c:scaling>
          <c:orientation val="minMax"/>
        </c:scaling>
        <c:axPos val="l"/>
        <c:majorGridlines>
          <c:spPr>
            <a:ln w="38100">
              <a:solidFill>
                <a:srgbClr val="FFFFFF"/>
              </a:solidFill>
              <a:prstDash val="solid"/>
            </a:ln>
          </c:spPr>
        </c:majorGridlines>
        <c:title>
          <c:tx>
            <c:rich>
              <a:bodyPr rot="0" vert="horz"/>
              <a:lstStyle/>
              <a:p>
                <a:pPr algn="ctr">
                  <a:defRPr sz="800" b="1" i="0" u="none" strike="noStrike" baseline="0">
                    <a:solidFill>
                      <a:schemeClr val="bg1"/>
                    </a:solidFill>
                    <a:latin typeface="Arial"/>
                    <a:ea typeface="Arial"/>
                    <a:cs typeface="Arial"/>
                  </a:defRPr>
                </a:pPr>
                <a:r>
                  <a:rPr lang="es-MX" sz="800">
                    <a:solidFill>
                      <a:schemeClr val="bg1"/>
                    </a:solidFill>
                  </a:rPr>
                  <a:t>C
a
s
o
s</a:t>
                </a:r>
              </a:p>
            </c:rich>
          </c:tx>
          <c:layout>
            <c:manualLayout>
              <c:xMode val="edge"/>
              <c:yMode val="edge"/>
              <c:x val="1.4058453570107283E-2"/>
              <c:y val="0.43664676719331674"/>
            </c:manualLayout>
          </c:layout>
          <c:spPr>
            <a:solidFill>
              <a:schemeClr val="accent6">
                <a:lumMod val="50000"/>
              </a:schemeClr>
            </a:solidFill>
            <a:ln w="25400">
              <a:noFill/>
            </a:ln>
          </c:spPr>
        </c:title>
        <c:numFmt formatCode="#,##0" sourceLinked="1"/>
        <c:tickLblPos val="nextTo"/>
        <c:spPr>
          <a:ln w="38100">
            <a:solidFill>
              <a:srgbClr val="CCFFFF"/>
            </a:solidFill>
            <a:prstDash val="solid"/>
          </a:ln>
        </c:spPr>
        <c:txPr>
          <a:bodyPr rot="0" vert="horz"/>
          <a:lstStyle/>
          <a:p>
            <a:pPr>
              <a:defRPr sz="800" b="1" i="0" u="none" strike="noStrike" baseline="0">
                <a:solidFill>
                  <a:srgbClr val="FFFFFF"/>
                </a:solidFill>
                <a:latin typeface="Arial"/>
                <a:ea typeface="Arial"/>
                <a:cs typeface="Arial"/>
              </a:defRPr>
            </a:pPr>
            <a:endParaRPr lang="es-MX"/>
          </a:p>
        </c:txPr>
        <c:crossAx val="64029056"/>
        <c:crosses val="autoZero"/>
        <c:crossBetween val="midCat"/>
      </c:valAx>
      <c:spPr>
        <a:noFill/>
        <a:ln w="25400">
          <a:noFill/>
        </a:ln>
      </c:spPr>
    </c:plotArea>
    <c:legend>
      <c:legendPos val="r"/>
      <c:legendEntry>
        <c:idx val="0"/>
        <c:txPr>
          <a:bodyPr/>
          <a:lstStyle/>
          <a:p>
            <a:pPr>
              <a:defRPr sz="800" b="1" i="0" u="none" strike="noStrike" baseline="0">
                <a:solidFill>
                  <a:srgbClr val="FFFFFF"/>
                </a:solidFill>
                <a:latin typeface="Arial" pitchFamily="34" charset="0"/>
                <a:ea typeface="Arial"/>
                <a:cs typeface="Arial" pitchFamily="34" charset="0"/>
              </a:defRPr>
            </a:pPr>
            <a:endParaRPr lang="es-MX"/>
          </a:p>
        </c:txPr>
      </c:legendEntry>
      <c:legendEntry>
        <c:idx val="1"/>
        <c:txPr>
          <a:bodyPr/>
          <a:lstStyle/>
          <a:p>
            <a:pPr>
              <a:defRPr sz="800" b="1" i="0" u="none" strike="noStrike" baseline="0">
                <a:solidFill>
                  <a:srgbClr val="FFFFFF"/>
                </a:solidFill>
                <a:latin typeface="Arial" pitchFamily="34" charset="0"/>
                <a:ea typeface="Arial"/>
                <a:cs typeface="Arial" pitchFamily="34" charset="0"/>
              </a:defRPr>
            </a:pPr>
            <a:endParaRPr lang="es-MX"/>
          </a:p>
        </c:txPr>
      </c:legendEntry>
      <c:legendEntry>
        <c:idx val="2"/>
        <c:txPr>
          <a:bodyPr/>
          <a:lstStyle/>
          <a:p>
            <a:pPr>
              <a:defRPr sz="800" b="1" i="0" u="none" strike="noStrike" baseline="0">
                <a:solidFill>
                  <a:srgbClr val="FFFFFF"/>
                </a:solidFill>
                <a:latin typeface="Arial" pitchFamily="34" charset="0"/>
                <a:ea typeface="Arial"/>
                <a:cs typeface="Arial" pitchFamily="34" charset="0"/>
              </a:defRPr>
            </a:pPr>
            <a:endParaRPr lang="es-MX"/>
          </a:p>
        </c:txPr>
      </c:legendEntry>
      <c:legendEntry>
        <c:idx val="3"/>
        <c:txPr>
          <a:bodyPr/>
          <a:lstStyle/>
          <a:p>
            <a:pPr>
              <a:defRPr sz="800" b="1" i="0" u="none" strike="noStrike" baseline="0">
                <a:solidFill>
                  <a:srgbClr val="FFFFFF"/>
                </a:solidFill>
                <a:latin typeface="Arial" pitchFamily="34" charset="0"/>
                <a:ea typeface="Arial"/>
                <a:cs typeface="Arial" pitchFamily="34" charset="0"/>
              </a:defRPr>
            </a:pPr>
            <a:endParaRPr lang="es-MX"/>
          </a:p>
        </c:txPr>
      </c:legendEntry>
      <c:layout>
        <c:manualLayout>
          <c:xMode val="edge"/>
          <c:yMode val="edge"/>
          <c:x val="9.9088196549589752E-2"/>
          <c:y val="0.14845024273926552"/>
          <c:w val="0.79438565782940229"/>
          <c:h val="9.7879333710737121E-2"/>
        </c:manualLayout>
      </c:layout>
      <c:spPr>
        <a:noFill/>
        <a:ln w="25400">
          <a:noFill/>
        </a:ln>
      </c:spPr>
      <c:txPr>
        <a:bodyPr/>
        <a:lstStyle/>
        <a:p>
          <a:pPr>
            <a:defRPr sz="800" b="0" i="0" u="none" strike="noStrike" baseline="0">
              <a:solidFill>
                <a:srgbClr val="000000"/>
              </a:solidFill>
              <a:latin typeface="Arial" pitchFamily="34" charset="0"/>
              <a:ea typeface="Arial"/>
              <a:cs typeface="Arial" pitchFamily="34" charset="0"/>
            </a:defRPr>
          </a:pPr>
          <a:endParaRPr lang="es-MX"/>
        </a:p>
      </c:txPr>
    </c:legend>
    <c:plotVisOnly val="1"/>
    <c:dispBlanksAs val="gap"/>
  </c:chart>
  <c:spPr>
    <a:solidFill>
      <a:schemeClr val="bg2">
        <a:lumMod val="50000"/>
      </a:schemeClr>
    </a:solidFill>
    <a:ln w="9525">
      <a:noFill/>
    </a:ln>
  </c:spPr>
  <c:txPr>
    <a:bodyPr/>
    <a:lstStyle/>
    <a:p>
      <a:pPr>
        <a:defRPr sz="800" b="0" i="0" u="none" strike="noStrike" baseline="0">
          <a:solidFill>
            <a:srgbClr val="000000"/>
          </a:solidFill>
          <a:latin typeface="Arial"/>
          <a:ea typeface="Arial"/>
          <a:cs typeface="Arial"/>
        </a:defRPr>
      </a:pPr>
      <a:endParaRPr lang="es-MX"/>
    </a:p>
  </c:txPr>
  <c:externalData r:id="rId1"/>
  <c:userShapes r:id="rId2"/>
</c:chartSpace>
</file>

<file path=ppt/charts/chart7.xml><?xml version="1.0" encoding="utf-8"?>
<c:chartSpace xmlns:c="http://schemas.openxmlformats.org/drawingml/2006/chart" xmlns:a="http://schemas.openxmlformats.org/drawingml/2006/main" xmlns:r="http://schemas.openxmlformats.org/officeDocument/2006/relationships">
  <c:lang val="es-MX"/>
  <c:chart>
    <c:title>
      <c:tx>
        <c:rich>
          <a:bodyPr/>
          <a:lstStyle/>
          <a:p>
            <a:pPr>
              <a:defRPr/>
            </a:pPr>
            <a:r>
              <a:rPr lang="en-US" sz="1000" dirty="0"/>
              <a:t>BCS. CURVA EPIDEMICA SEMANAL DE LA INFLUENZA SEGÚN RESULTADOS 2015-2016</a:t>
            </a:r>
          </a:p>
        </c:rich>
      </c:tx>
      <c:layout>
        <c:manualLayout>
          <c:xMode val="edge"/>
          <c:yMode val="edge"/>
          <c:x val="0.20452861794955385"/>
          <c:y val="6.3612779583630499E-2"/>
        </c:manualLayout>
      </c:layout>
      <c:overlay val="1"/>
    </c:title>
    <c:plotArea>
      <c:layout>
        <c:manualLayout>
          <c:layoutTarget val="inner"/>
          <c:xMode val="edge"/>
          <c:yMode val="edge"/>
          <c:x val="4.9679816996654282E-2"/>
          <c:y val="0.11403056470428016"/>
          <c:w val="0.93339768969556769"/>
          <c:h val="0.76110864884404461"/>
        </c:manualLayout>
      </c:layout>
      <c:lineChart>
        <c:grouping val="standard"/>
        <c:ser>
          <c:idx val="0"/>
          <c:order val="0"/>
          <c:tx>
            <c:strRef>
              <c:f>grafica!$D$2</c:f>
              <c:strCache>
                <c:ptCount val="1"/>
                <c:pt idx="0">
                  <c:v>Probables 793</c:v>
                </c:pt>
              </c:strCache>
            </c:strRef>
          </c:tx>
          <c:cat>
            <c:strRef>
              <c:f>grafica!$C$3:$C$32</c:f>
              <c:strCache>
                <c:ptCount val="30"/>
                <c:pt idx="0">
                  <c:v>00-40</c:v>
                </c:pt>
                <c:pt idx="1">
                  <c:v>00-41</c:v>
                </c:pt>
                <c:pt idx="2">
                  <c:v>00-42</c:v>
                </c:pt>
                <c:pt idx="3">
                  <c:v>00-43</c:v>
                </c:pt>
                <c:pt idx="4">
                  <c:v>00-44</c:v>
                </c:pt>
                <c:pt idx="5">
                  <c:v>00-45</c:v>
                </c:pt>
                <c:pt idx="6">
                  <c:v>00-46</c:v>
                </c:pt>
                <c:pt idx="7">
                  <c:v>00-47</c:v>
                </c:pt>
                <c:pt idx="8">
                  <c:v>00-48</c:v>
                </c:pt>
                <c:pt idx="9">
                  <c:v>00-49</c:v>
                </c:pt>
                <c:pt idx="10">
                  <c:v>00-50</c:v>
                </c:pt>
                <c:pt idx="11">
                  <c:v>00-51</c:v>
                </c:pt>
                <c:pt idx="12">
                  <c:v>00-52</c:v>
                </c:pt>
                <c:pt idx="13">
                  <c:v>00-1</c:v>
                </c:pt>
                <c:pt idx="14">
                  <c:v>00-2</c:v>
                </c:pt>
                <c:pt idx="15">
                  <c:v>00-3</c:v>
                </c:pt>
                <c:pt idx="16">
                  <c:v>00-4</c:v>
                </c:pt>
                <c:pt idx="17">
                  <c:v>00-5</c:v>
                </c:pt>
                <c:pt idx="18">
                  <c:v>00-6</c:v>
                </c:pt>
                <c:pt idx="19">
                  <c:v>00-7</c:v>
                </c:pt>
                <c:pt idx="20">
                  <c:v>00-8</c:v>
                </c:pt>
                <c:pt idx="21">
                  <c:v>00-9</c:v>
                </c:pt>
                <c:pt idx="22">
                  <c:v>00-10</c:v>
                </c:pt>
                <c:pt idx="23">
                  <c:v>00-11</c:v>
                </c:pt>
                <c:pt idx="24">
                  <c:v>00-12</c:v>
                </c:pt>
                <c:pt idx="25">
                  <c:v>00-13</c:v>
                </c:pt>
                <c:pt idx="26">
                  <c:v>00-14</c:v>
                </c:pt>
                <c:pt idx="27">
                  <c:v>00-15</c:v>
                </c:pt>
                <c:pt idx="28">
                  <c:v>00-16</c:v>
                </c:pt>
                <c:pt idx="29">
                  <c:v>00-17</c:v>
                </c:pt>
              </c:strCache>
            </c:strRef>
          </c:cat>
          <c:val>
            <c:numRef>
              <c:f>grafica!$D$3:$D$32</c:f>
              <c:numCache>
                <c:formatCode>General</c:formatCode>
                <c:ptCount val="30"/>
                <c:pt idx="0">
                  <c:v>5</c:v>
                </c:pt>
                <c:pt idx="1">
                  <c:v>6</c:v>
                </c:pt>
                <c:pt idx="2">
                  <c:v>9</c:v>
                </c:pt>
                <c:pt idx="3">
                  <c:v>5</c:v>
                </c:pt>
                <c:pt idx="4">
                  <c:v>7</c:v>
                </c:pt>
                <c:pt idx="5">
                  <c:v>4</c:v>
                </c:pt>
                <c:pt idx="6">
                  <c:v>5</c:v>
                </c:pt>
                <c:pt idx="7">
                  <c:v>5</c:v>
                </c:pt>
                <c:pt idx="8">
                  <c:v>7</c:v>
                </c:pt>
                <c:pt idx="9">
                  <c:v>8</c:v>
                </c:pt>
                <c:pt idx="10">
                  <c:v>6</c:v>
                </c:pt>
                <c:pt idx="11">
                  <c:v>1</c:v>
                </c:pt>
                <c:pt idx="12">
                  <c:v>4</c:v>
                </c:pt>
                <c:pt idx="13">
                  <c:v>6</c:v>
                </c:pt>
                <c:pt idx="14">
                  <c:v>6</c:v>
                </c:pt>
                <c:pt idx="15">
                  <c:v>6</c:v>
                </c:pt>
                <c:pt idx="16">
                  <c:v>4</c:v>
                </c:pt>
                <c:pt idx="17">
                  <c:v>24</c:v>
                </c:pt>
                <c:pt idx="18">
                  <c:v>21</c:v>
                </c:pt>
                <c:pt idx="19">
                  <c:v>52</c:v>
                </c:pt>
                <c:pt idx="20">
                  <c:v>67</c:v>
                </c:pt>
                <c:pt idx="21">
                  <c:v>99</c:v>
                </c:pt>
                <c:pt idx="22">
                  <c:v>152</c:v>
                </c:pt>
                <c:pt idx="23">
                  <c:v>115</c:v>
                </c:pt>
                <c:pt idx="24">
                  <c:v>55</c:v>
                </c:pt>
                <c:pt idx="25">
                  <c:v>55</c:v>
                </c:pt>
                <c:pt idx="26">
                  <c:v>32</c:v>
                </c:pt>
                <c:pt idx="27">
                  <c:v>19</c:v>
                </c:pt>
                <c:pt idx="28">
                  <c:v>15</c:v>
                </c:pt>
                <c:pt idx="29">
                  <c:v>9</c:v>
                </c:pt>
              </c:numCache>
            </c:numRef>
          </c:val>
        </c:ser>
        <c:ser>
          <c:idx val="1"/>
          <c:order val="1"/>
          <c:tx>
            <c:strRef>
              <c:f>grafica!$E$2</c:f>
              <c:strCache>
                <c:ptCount val="1"/>
                <c:pt idx="0">
                  <c:v>Confirmados 219</c:v>
                </c:pt>
              </c:strCache>
            </c:strRef>
          </c:tx>
          <c:cat>
            <c:strRef>
              <c:f>grafica!$C$3:$C$32</c:f>
              <c:strCache>
                <c:ptCount val="30"/>
                <c:pt idx="0">
                  <c:v>00-40</c:v>
                </c:pt>
                <c:pt idx="1">
                  <c:v>00-41</c:v>
                </c:pt>
                <c:pt idx="2">
                  <c:v>00-42</c:v>
                </c:pt>
                <c:pt idx="3">
                  <c:v>00-43</c:v>
                </c:pt>
                <c:pt idx="4">
                  <c:v>00-44</c:v>
                </c:pt>
                <c:pt idx="5">
                  <c:v>00-45</c:v>
                </c:pt>
                <c:pt idx="6">
                  <c:v>00-46</c:v>
                </c:pt>
                <c:pt idx="7">
                  <c:v>00-47</c:v>
                </c:pt>
                <c:pt idx="8">
                  <c:v>00-48</c:v>
                </c:pt>
                <c:pt idx="9">
                  <c:v>00-49</c:v>
                </c:pt>
                <c:pt idx="10">
                  <c:v>00-50</c:v>
                </c:pt>
                <c:pt idx="11">
                  <c:v>00-51</c:v>
                </c:pt>
                <c:pt idx="12">
                  <c:v>00-52</c:v>
                </c:pt>
                <c:pt idx="13">
                  <c:v>00-1</c:v>
                </c:pt>
                <c:pt idx="14">
                  <c:v>00-2</c:v>
                </c:pt>
                <c:pt idx="15">
                  <c:v>00-3</c:v>
                </c:pt>
                <c:pt idx="16">
                  <c:v>00-4</c:v>
                </c:pt>
                <c:pt idx="17">
                  <c:v>00-5</c:v>
                </c:pt>
                <c:pt idx="18">
                  <c:v>00-6</c:v>
                </c:pt>
                <c:pt idx="19">
                  <c:v>00-7</c:v>
                </c:pt>
                <c:pt idx="20">
                  <c:v>00-8</c:v>
                </c:pt>
                <c:pt idx="21">
                  <c:v>00-9</c:v>
                </c:pt>
                <c:pt idx="22">
                  <c:v>00-10</c:v>
                </c:pt>
                <c:pt idx="23">
                  <c:v>00-11</c:v>
                </c:pt>
                <c:pt idx="24">
                  <c:v>00-12</c:v>
                </c:pt>
                <c:pt idx="25">
                  <c:v>00-13</c:v>
                </c:pt>
                <c:pt idx="26">
                  <c:v>00-14</c:v>
                </c:pt>
                <c:pt idx="27">
                  <c:v>00-15</c:v>
                </c:pt>
                <c:pt idx="28">
                  <c:v>00-16</c:v>
                </c:pt>
                <c:pt idx="29">
                  <c:v>00-17</c:v>
                </c:pt>
              </c:strCache>
            </c:strRef>
          </c:cat>
          <c:val>
            <c:numRef>
              <c:f>grafica!$E$3:$E$32</c:f>
              <c:numCache>
                <c:formatCode>General</c:formatCode>
                <c:ptCount val="30"/>
                <c:pt idx="0">
                  <c:v>2</c:v>
                </c:pt>
                <c:pt idx="1">
                  <c:v>0</c:v>
                </c:pt>
                <c:pt idx="2">
                  <c:v>0</c:v>
                </c:pt>
                <c:pt idx="3">
                  <c:v>0</c:v>
                </c:pt>
                <c:pt idx="4">
                  <c:v>1</c:v>
                </c:pt>
                <c:pt idx="5">
                  <c:v>0</c:v>
                </c:pt>
                <c:pt idx="6">
                  <c:v>1</c:v>
                </c:pt>
                <c:pt idx="7">
                  <c:v>1</c:v>
                </c:pt>
                <c:pt idx="8">
                  <c:v>0</c:v>
                </c:pt>
                <c:pt idx="9">
                  <c:v>1</c:v>
                </c:pt>
                <c:pt idx="10">
                  <c:v>1</c:v>
                </c:pt>
                <c:pt idx="11">
                  <c:v>0</c:v>
                </c:pt>
                <c:pt idx="12">
                  <c:v>0</c:v>
                </c:pt>
                <c:pt idx="13">
                  <c:v>1</c:v>
                </c:pt>
                <c:pt idx="14">
                  <c:v>0</c:v>
                </c:pt>
                <c:pt idx="15">
                  <c:v>0</c:v>
                </c:pt>
                <c:pt idx="16">
                  <c:v>0</c:v>
                </c:pt>
                <c:pt idx="17">
                  <c:v>3</c:v>
                </c:pt>
                <c:pt idx="18">
                  <c:v>2</c:v>
                </c:pt>
                <c:pt idx="19">
                  <c:v>18</c:v>
                </c:pt>
                <c:pt idx="20">
                  <c:v>21</c:v>
                </c:pt>
                <c:pt idx="21">
                  <c:v>39</c:v>
                </c:pt>
                <c:pt idx="22">
                  <c:v>54</c:v>
                </c:pt>
                <c:pt idx="23">
                  <c:v>27</c:v>
                </c:pt>
                <c:pt idx="24">
                  <c:v>15</c:v>
                </c:pt>
                <c:pt idx="25">
                  <c:v>18</c:v>
                </c:pt>
                <c:pt idx="26">
                  <c:v>3</c:v>
                </c:pt>
                <c:pt idx="27">
                  <c:v>3</c:v>
                </c:pt>
                <c:pt idx="28">
                  <c:v>4</c:v>
                </c:pt>
                <c:pt idx="29">
                  <c:v>1</c:v>
                </c:pt>
              </c:numCache>
            </c:numRef>
          </c:val>
        </c:ser>
        <c:marker val="1"/>
        <c:axId val="64109952"/>
        <c:axId val="64112128"/>
      </c:lineChart>
      <c:catAx>
        <c:axId val="64109952"/>
        <c:scaling>
          <c:orientation val="minMax"/>
        </c:scaling>
        <c:axPos val="b"/>
        <c:title>
          <c:tx>
            <c:rich>
              <a:bodyPr/>
              <a:lstStyle/>
              <a:p>
                <a:pPr>
                  <a:defRPr sz="800"/>
                </a:pPr>
                <a:r>
                  <a:rPr lang="en-US" sz="800"/>
                  <a:t>SEMANAS</a:t>
                </a:r>
              </a:p>
            </c:rich>
          </c:tx>
          <c:layout/>
        </c:title>
        <c:tickLblPos val="nextTo"/>
        <c:txPr>
          <a:bodyPr/>
          <a:lstStyle/>
          <a:p>
            <a:pPr>
              <a:defRPr sz="1000"/>
            </a:pPr>
            <a:endParaRPr lang="es-MX"/>
          </a:p>
        </c:txPr>
        <c:crossAx val="64112128"/>
        <c:crosses val="autoZero"/>
        <c:auto val="1"/>
        <c:lblAlgn val="ctr"/>
        <c:lblOffset val="100"/>
      </c:catAx>
      <c:valAx>
        <c:axId val="64112128"/>
        <c:scaling>
          <c:orientation val="minMax"/>
        </c:scaling>
        <c:axPos val="l"/>
        <c:majorGridlines/>
        <c:title>
          <c:tx>
            <c:rich>
              <a:bodyPr rot="0" vert="wordArtVert"/>
              <a:lstStyle/>
              <a:p>
                <a:pPr>
                  <a:defRPr sz="800"/>
                </a:pPr>
                <a:r>
                  <a:rPr lang="en-US" sz="800"/>
                  <a:t>CASOS</a:t>
                </a:r>
              </a:p>
            </c:rich>
          </c:tx>
          <c:layout/>
        </c:title>
        <c:numFmt formatCode="General" sourceLinked="1"/>
        <c:tickLblPos val="nextTo"/>
        <c:txPr>
          <a:bodyPr/>
          <a:lstStyle/>
          <a:p>
            <a:pPr>
              <a:defRPr sz="800"/>
            </a:pPr>
            <a:endParaRPr lang="es-MX"/>
          </a:p>
        </c:txPr>
        <c:crossAx val="64109952"/>
        <c:crosses val="autoZero"/>
        <c:crossBetween val="between"/>
      </c:valAx>
    </c:plotArea>
    <c:legend>
      <c:legendPos val="r"/>
      <c:layout>
        <c:manualLayout>
          <c:xMode val="edge"/>
          <c:yMode val="edge"/>
          <c:x val="0.22934428050799463"/>
          <c:y val="0.24325791757905038"/>
          <c:w val="0.15625786163522029"/>
          <c:h val="0.14437455797067272"/>
        </c:manualLayout>
      </c:layout>
    </c:legend>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s-MX"/>
  <c:chart>
    <c:title>
      <c:tx>
        <c:rich>
          <a:bodyPr/>
          <a:lstStyle/>
          <a:p>
            <a:pPr>
              <a:defRPr/>
            </a:pPr>
            <a:r>
              <a:rPr lang="en-US" sz="1000"/>
              <a:t>BCS. CURVA EPIDEMICA SEMANAL A DENGUE SEGÚN RESULTADOS 2016</a:t>
            </a:r>
          </a:p>
        </c:rich>
      </c:tx>
      <c:layout>
        <c:manualLayout>
          <c:xMode val="edge"/>
          <c:yMode val="edge"/>
          <c:x val="0.20168802722769497"/>
          <c:y val="1.3422818791946319E-2"/>
        </c:manualLayout>
      </c:layout>
      <c:overlay val="1"/>
    </c:title>
    <c:plotArea>
      <c:layout>
        <c:manualLayout>
          <c:layoutTarget val="inner"/>
          <c:xMode val="edge"/>
          <c:yMode val="edge"/>
          <c:x val="7.2117597283221299E-2"/>
          <c:y val="9.6143317655762839E-2"/>
          <c:w val="0.92504536077070254"/>
          <c:h val="0.7600989976924033"/>
        </c:manualLayout>
      </c:layout>
      <c:barChart>
        <c:barDir val="col"/>
        <c:grouping val="clustered"/>
        <c:ser>
          <c:idx val="3"/>
          <c:order val="2"/>
          <c:tx>
            <c:strRef>
              <c:f>GRAFICA!$B$5</c:f>
              <c:strCache>
                <c:ptCount val="1"/>
                <c:pt idx="0">
                  <c:v>Total de casos probables                387</c:v>
                </c:pt>
              </c:strCache>
            </c:strRef>
          </c:tx>
          <c:spPr>
            <a:solidFill>
              <a:srgbClr val="E0A9A8"/>
            </a:solidFill>
          </c:spPr>
          <c:val>
            <c:numRef>
              <c:f>GRAFICA!$C$5:$T$5</c:f>
              <c:numCache>
                <c:formatCode>General</c:formatCode>
                <c:ptCount val="18"/>
                <c:pt idx="0">
                  <c:v>29</c:v>
                </c:pt>
                <c:pt idx="1">
                  <c:v>20</c:v>
                </c:pt>
                <c:pt idx="2">
                  <c:v>17</c:v>
                </c:pt>
                <c:pt idx="3">
                  <c:v>7</c:v>
                </c:pt>
                <c:pt idx="4">
                  <c:v>14</c:v>
                </c:pt>
                <c:pt idx="5">
                  <c:v>21</c:v>
                </c:pt>
                <c:pt idx="6">
                  <c:v>26</c:v>
                </c:pt>
                <c:pt idx="7">
                  <c:v>34</c:v>
                </c:pt>
                <c:pt idx="8">
                  <c:v>40</c:v>
                </c:pt>
                <c:pt idx="9">
                  <c:v>47</c:v>
                </c:pt>
                <c:pt idx="10">
                  <c:v>32</c:v>
                </c:pt>
                <c:pt idx="11">
                  <c:v>12</c:v>
                </c:pt>
                <c:pt idx="12">
                  <c:v>22</c:v>
                </c:pt>
                <c:pt idx="13">
                  <c:v>17</c:v>
                </c:pt>
                <c:pt idx="14">
                  <c:v>21</c:v>
                </c:pt>
                <c:pt idx="15">
                  <c:v>12</c:v>
                </c:pt>
                <c:pt idx="16">
                  <c:v>14</c:v>
                </c:pt>
                <c:pt idx="17">
                  <c:v>2</c:v>
                </c:pt>
              </c:numCache>
            </c:numRef>
          </c:val>
        </c:ser>
        <c:axId val="64142720"/>
        <c:axId val="63636992"/>
      </c:barChart>
      <c:lineChart>
        <c:grouping val="standard"/>
        <c:ser>
          <c:idx val="1"/>
          <c:order val="0"/>
          <c:tx>
            <c:strRef>
              <c:f>GRAFICA!$B$3</c:f>
              <c:strCache>
                <c:ptCount val="1"/>
                <c:pt idx="0">
                  <c:v>Casos de FHD confirmados                  0</c:v>
                </c:pt>
              </c:strCache>
            </c:strRef>
          </c:tx>
          <c:marker>
            <c:symbol val="none"/>
          </c:marker>
          <c:val>
            <c:numRef>
              <c:f>GRAFICA!$C$3:$T$3</c:f>
              <c:numCache>
                <c:formatCode>General</c:formatCode>
                <c:ptCount val="1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numCache>
            </c:numRef>
          </c:val>
        </c:ser>
        <c:ser>
          <c:idx val="2"/>
          <c:order val="1"/>
          <c:tx>
            <c:strRef>
              <c:f>GRAFICA!$B$4</c:f>
              <c:strCache>
                <c:ptCount val="1"/>
                <c:pt idx="0">
                  <c:v>Casos de FD confirmados                  39</c:v>
                </c:pt>
              </c:strCache>
            </c:strRef>
          </c:tx>
          <c:spPr>
            <a:ln>
              <a:solidFill>
                <a:schemeClr val="accent6">
                  <a:lumMod val="50000"/>
                </a:schemeClr>
              </a:solidFill>
            </a:ln>
          </c:spPr>
          <c:marker>
            <c:symbol val="none"/>
          </c:marker>
          <c:val>
            <c:numRef>
              <c:f>GRAFICA!$C$4:$T$4</c:f>
              <c:numCache>
                <c:formatCode>General</c:formatCode>
                <c:ptCount val="18"/>
                <c:pt idx="0">
                  <c:v>3</c:v>
                </c:pt>
                <c:pt idx="1">
                  <c:v>4</c:v>
                </c:pt>
                <c:pt idx="2">
                  <c:v>1</c:v>
                </c:pt>
                <c:pt idx="3">
                  <c:v>2</c:v>
                </c:pt>
                <c:pt idx="4">
                  <c:v>2</c:v>
                </c:pt>
                <c:pt idx="5">
                  <c:v>2</c:v>
                </c:pt>
                <c:pt idx="6">
                  <c:v>5</c:v>
                </c:pt>
                <c:pt idx="7">
                  <c:v>5</c:v>
                </c:pt>
                <c:pt idx="8">
                  <c:v>1</c:v>
                </c:pt>
                <c:pt idx="9">
                  <c:v>4</c:v>
                </c:pt>
                <c:pt idx="10">
                  <c:v>2</c:v>
                </c:pt>
                <c:pt idx="11">
                  <c:v>0</c:v>
                </c:pt>
                <c:pt idx="12">
                  <c:v>3</c:v>
                </c:pt>
                <c:pt idx="13">
                  <c:v>5</c:v>
                </c:pt>
                <c:pt idx="14">
                  <c:v>0</c:v>
                </c:pt>
                <c:pt idx="15">
                  <c:v>0</c:v>
                </c:pt>
                <c:pt idx="16">
                  <c:v>0</c:v>
                </c:pt>
                <c:pt idx="17">
                  <c:v>0</c:v>
                </c:pt>
              </c:numCache>
            </c:numRef>
          </c:val>
        </c:ser>
        <c:marker val="1"/>
        <c:axId val="64142720"/>
        <c:axId val="63636992"/>
      </c:lineChart>
      <c:catAx>
        <c:axId val="64142720"/>
        <c:scaling>
          <c:orientation val="minMax"/>
        </c:scaling>
        <c:axPos val="b"/>
        <c:title>
          <c:tx>
            <c:rich>
              <a:bodyPr/>
              <a:lstStyle/>
              <a:p>
                <a:pPr>
                  <a:defRPr sz="800"/>
                </a:pPr>
                <a:r>
                  <a:rPr lang="en-US" sz="800"/>
                  <a:t>SEMANAS</a:t>
                </a:r>
              </a:p>
            </c:rich>
          </c:tx>
          <c:layout/>
        </c:title>
        <c:tickLblPos val="nextTo"/>
        <c:crossAx val="63636992"/>
        <c:crosses val="autoZero"/>
        <c:auto val="1"/>
        <c:lblAlgn val="ctr"/>
        <c:lblOffset val="100"/>
      </c:catAx>
      <c:valAx>
        <c:axId val="63636992"/>
        <c:scaling>
          <c:orientation val="minMax"/>
        </c:scaling>
        <c:axPos val="l"/>
        <c:majorGridlines/>
        <c:title>
          <c:tx>
            <c:rich>
              <a:bodyPr rot="0" vert="wordArtVert"/>
              <a:lstStyle/>
              <a:p>
                <a:pPr>
                  <a:defRPr sz="800"/>
                </a:pPr>
                <a:r>
                  <a:rPr lang="en-US" sz="800"/>
                  <a:t>CASOS</a:t>
                </a:r>
              </a:p>
            </c:rich>
          </c:tx>
          <c:layout>
            <c:manualLayout>
              <c:xMode val="edge"/>
              <c:yMode val="edge"/>
              <c:x val="1.4549893103590306E-3"/>
              <c:y val="0.2612864537766113"/>
            </c:manualLayout>
          </c:layout>
        </c:title>
        <c:numFmt formatCode="General" sourceLinked="1"/>
        <c:tickLblPos val="nextTo"/>
        <c:crossAx val="64142720"/>
        <c:crosses val="autoZero"/>
        <c:crossBetween val="between"/>
      </c:valAx>
    </c:plotArea>
    <c:legend>
      <c:legendPos val="r"/>
      <c:layout>
        <c:manualLayout>
          <c:xMode val="edge"/>
          <c:yMode val="edge"/>
          <c:x val="0.13455064194008545"/>
          <c:y val="0.17753985449805351"/>
          <c:w val="0.28152163575844052"/>
          <c:h val="0.24304389034704013"/>
        </c:manualLayout>
      </c:layout>
      <c:txPr>
        <a:bodyPr/>
        <a:lstStyle/>
        <a:p>
          <a:pPr>
            <a:defRPr sz="800">
              <a:latin typeface="Arial Narrow" pitchFamily="34" charset="0"/>
            </a:defRPr>
          </a:pPr>
          <a:endParaRPr lang="es-MX"/>
        </a:p>
      </c:txPr>
    </c:legend>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emf"/></Relationships>
</file>

<file path=ppt/drawings/drawing1.xml><?xml version="1.0" encoding="utf-8"?>
<c:userShapes xmlns:c="http://schemas.openxmlformats.org/drawingml/2006/chart">
  <cdr:relSizeAnchor xmlns:cdr="http://schemas.openxmlformats.org/drawingml/2006/chartDrawing">
    <cdr:from>
      <cdr:x>0.01125</cdr:x>
      <cdr:y>0.9505</cdr:y>
    </cdr:from>
    <cdr:to>
      <cdr:x>0.46914</cdr:x>
      <cdr:y>0.97594</cdr:y>
    </cdr:to>
    <cdr:sp macro="" textlink="">
      <cdr:nvSpPr>
        <cdr:cNvPr id="26625" name="Text Box 1"/>
        <cdr:cNvSpPr txBox="1">
          <a:spLocks xmlns:a="http://schemas.openxmlformats.org/drawingml/2006/main" noChangeArrowheads="1"/>
        </cdr:cNvSpPr>
      </cdr:nvSpPr>
      <cdr:spPr bwMode="auto">
        <a:xfrm xmlns:a="http://schemas.openxmlformats.org/drawingml/2006/main">
          <a:off x="96548" y="5540750"/>
          <a:ext cx="3929666" cy="148310"/>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ext uri="{91240B29-F687-4F45-9708-019B960494DF}"/>
        </a:extLst>
      </cdr:spPr>
      <cdr:txBody>
        <a:bodyPr xmlns:a="http://schemas.openxmlformats.org/drawingml/2006/main" wrap="none" lIns="18288" tIns="22860" rIns="0" bIns="0" anchor="t" upright="1">
          <a:spAutoFit/>
        </a:bodyPr>
        <a:lstStyle xmlns:a="http://schemas.openxmlformats.org/drawingml/2006/main"/>
        <a:p xmlns:a="http://schemas.openxmlformats.org/drawingml/2006/main">
          <a:pPr algn="l" rtl="0">
            <a:defRPr sz="1000"/>
          </a:pPr>
          <a:r>
            <a:rPr lang="es-MX" sz="800" b="1" i="0" u="none" strike="noStrike" baseline="0">
              <a:solidFill>
                <a:sysClr val="windowText" lastClr="000000"/>
              </a:solidFill>
              <a:latin typeface="Arial"/>
              <a:cs typeface="Arial"/>
            </a:rPr>
            <a:t>Fuente: Sistema Único Automatizado para la Vigilancia Epidemiológica en Línea</a:t>
          </a:r>
          <a:endParaRPr lang="es-MX">
            <a:solidFill>
              <a:sysClr val="windowText" lastClr="000000"/>
            </a:solidFill>
          </a:endParaRPr>
        </a:p>
      </cdr:txBody>
    </cdr:sp>
  </cdr:relSizeAnchor>
  <cdr:relSizeAnchor xmlns:cdr="http://schemas.openxmlformats.org/drawingml/2006/chartDrawing">
    <cdr:from>
      <cdr:x>0.305</cdr:x>
      <cdr:y>0.2665</cdr:y>
    </cdr:from>
    <cdr:to>
      <cdr:x>0.48059</cdr:x>
      <cdr:y>0.30704</cdr:y>
    </cdr:to>
    <cdr:sp macro="" textlink="">
      <cdr:nvSpPr>
        <cdr:cNvPr id="26627" name="Text Box 3"/>
        <cdr:cNvSpPr txBox="1">
          <a:spLocks xmlns:a="http://schemas.openxmlformats.org/drawingml/2006/main" noChangeArrowheads="1"/>
        </cdr:cNvSpPr>
      </cdr:nvSpPr>
      <cdr:spPr bwMode="auto">
        <a:xfrm xmlns:a="http://schemas.openxmlformats.org/drawingml/2006/main">
          <a:off x="2617518" y="1554966"/>
          <a:ext cx="1472583" cy="230512"/>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ext uri="{91240B29-F687-4F45-9708-019B960494DF}"/>
        </a:extLst>
      </cdr:spPr>
      <cdr:txBody>
        <a:bodyPr xmlns:a="http://schemas.openxmlformats.org/drawingml/2006/main" wrap="none" lIns="18288" tIns="22860" rIns="0" bIns="0" anchor="t" upright="1">
          <a:spAutoFit/>
        </a:bodyPr>
        <a:lstStyle xmlns:a="http://schemas.openxmlformats.org/drawingml/2006/main"/>
        <a:p xmlns:a="http://schemas.openxmlformats.org/drawingml/2006/main">
          <a:pPr algn="l" rtl="0">
            <a:defRPr sz="1000"/>
          </a:pPr>
          <a:r>
            <a:rPr lang="es-MX" sz="1325" b="1" i="0" u="none" strike="noStrike" baseline="0">
              <a:solidFill>
                <a:sysClr val="windowText" lastClr="000000"/>
              </a:solidFill>
              <a:latin typeface="Arial"/>
              <a:cs typeface="Arial"/>
            </a:rPr>
            <a:t>Zona de Epidemia</a:t>
          </a:r>
          <a:endParaRPr lang="es-MX">
            <a:solidFill>
              <a:sysClr val="windowText" lastClr="000000"/>
            </a:solidFill>
          </a:endParaRPr>
        </a:p>
      </cdr:txBody>
    </cdr:sp>
  </cdr:relSizeAnchor>
  <cdr:relSizeAnchor xmlns:cdr="http://schemas.openxmlformats.org/drawingml/2006/chartDrawing">
    <cdr:from>
      <cdr:x>0.09455</cdr:x>
      <cdr:y>0.05447</cdr:y>
    </cdr:from>
    <cdr:to>
      <cdr:x>0.96738</cdr:x>
      <cdr:y>0.13919</cdr:y>
    </cdr:to>
    <cdr:sp macro="" textlink="">
      <cdr:nvSpPr>
        <cdr:cNvPr id="4" name="3 CuadroTexto"/>
        <cdr:cNvSpPr txBox="1"/>
      </cdr:nvSpPr>
      <cdr:spPr>
        <a:xfrm xmlns:a="http://schemas.openxmlformats.org/drawingml/2006/main">
          <a:off x="811389" y="317500"/>
          <a:ext cx="7490648" cy="49388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s-MX" sz="1100">
              <a:latin typeface="Arial Rounded MT Bold" pitchFamily="34" charset="0"/>
            </a:rPr>
            <a:t>BCS. CANAL ENDEMICO SEMANAL DE LAS EDAS.2016</a:t>
          </a:r>
        </a:p>
      </cdr:txBody>
    </cdr:sp>
  </cdr:relSizeAnchor>
</c:userShapes>
</file>

<file path=ppt/drawings/drawing2.xml><?xml version="1.0" encoding="utf-8"?>
<c:userShapes xmlns:c="http://schemas.openxmlformats.org/drawingml/2006/chart">
  <cdr:relSizeAnchor xmlns:cdr="http://schemas.openxmlformats.org/drawingml/2006/chartDrawing">
    <cdr:from>
      <cdr:x>0.02106</cdr:x>
      <cdr:y>0.96582</cdr:y>
    </cdr:from>
    <cdr:to>
      <cdr:x>0.47895</cdr:x>
      <cdr:y>0.99126</cdr:y>
    </cdr:to>
    <cdr:sp macro="" textlink="">
      <cdr:nvSpPr>
        <cdr:cNvPr id="24578" name="Text Box 2"/>
        <cdr:cNvSpPr txBox="1">
          <a:spLocks xmlns:a="http://schemas.openxmlformats.org/drawingml/2006/main" noChangeArrowheads="1"/>
        </cdr:cNvSpPr>
      </cdr:nvSpPr>
      <cdr:spPr bwMode="auto">
        <a:xfrm xmlns:a="http://schemas.openxmlformats.org/drawingml/2006/main">
          <a:off x="180737" y="5630055"/>
          <a:ext cx="3929666" cy="148310"/>
        </a:xfrm>
        <a:prstGeom xmlns:a="http://schemas.openxmlformats.org/drawingml/2006/main" prst="rect">
          <a:avLst/>
        </a:prstGeom>
        <a:solidFill xmlns:a="http://schemas.openxmlformats.org/drawingml/2006/main">
          <a:schemeClr val="accent1">
            <a:lumMod val="20000"/>
            <a:lumOff val="80000"/>
          </a:schemeClr>
        </a:solidFill>
        <a:ln xmlns:a="http://schemas.openxmlformats.org/drawingml/2006/main">
          <a:noFill/>
        </a:ln>
        <a:extLst xmlns:a="http://schemas.openxmlformats.org/drawingml/2006/main">
          <a:ext uri="{909E8E84-426E-40DD-AFC4-6F175D3DCCD1}"/>
          <a:ext uri="{91240B29-F687-4F45-9708-019B960494DF}"/>
        </a:extLst>
      </cdr:spPr>
      <cdr:txBody>
        <a:bodyPr xmlns:a="http://schemas.openxmlformats.org/drawingml/2006/main" wrap="none" lIns="18288" tIns="22860" rIns="0" bIns="0" anchor="t" upright="1">
          <a:spAutoFit/>
        </a:bodyPr>
        <a:lstStyle xmlns:a="http://schemas.openxmlformats.org/drawingml/2006/main"/>
        <a:p xmlns:a="http://schemas.openxmlformats.org/drawingml/2006/main">
          <a:pPr algn="l" rtl="0">
            <a:defRPr sz="1000"/>
          </a:pPr>
          <a:r>
            <a:rPr lang="es-MX" sz="800" b="1" i="0" u="none" strike="noStrike" baseline="0">
              <a:solidFill>
                <a:sysClr val="windowText" lastClr="000000"/>
              </a:solidFill>
              <a:latin typeface="Arial"/>
              <a:cs typeface="Arial"/>
            </a:rPr>
            <a:t>Fuente: Sistema Único Automatizado para la Vigilancia Epidemiológica en Línea</a:t>
          </a:r>
          <a:endParaRPr lang="es-MX">
            <a:solidFill>
              <a:sysClr val="windowText" lastClr="000000"/>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0.00275</cdr:x>
      <cdr:y>0.9565</cdr:y>
    </cdr:from>
    <cdr:to>
      <cdr:x>0.46065</cdr:x>
      <cdr:y>0.98194</cdr:y>
    </cdr:to>
    <cdr:sp macro="" textlink="">
      <cdr:nvSpPr>
        <cdr:cNvPr id="24578" name="Text Box 2"/>
        <cdr:cNvSpPr txBox="1">
          <a:spLocks xmlns:a="http://schemas.openxmlformats.org/drawingml/2006/main" noChangeArrowheads="1"/>
        </cdr:cNvSpPr>
      </cdr:nvSpPr>
      <cdr:spPr bwMode="auto">
        <a:xfrm xmlns:a="http://schemas.openxmlformats.org/drawingml/2006/main">
          <a:off x="23601" y="5575725"/>
          <a:ext cx="3929666" cy="148310"/>
        </a:xfrm>
        <a:prstGeom xmlns:a="http://schemas.openxmlformats.org/drawingml/2006/main" prst="rect">
          <a:avLst/>
        </a:prstGeom>
        <a:solidFill xmlns:a="http://schemas.openxmlformats.org/drawingml/2006/main">
          <a:schemeClr val="accent2"/>
        </a:solidFill>
        <a:ln xmlns:a="http://schemas.openxmlformats.org/drawingml/2006/main">
          <a:noFill/>
        </a:ln>
        <a:extLst xmlns:a="http://schemas.openxmlformats.org/drawingml/2006/main">
          <a:ext uri="{909E8E84-426E-40DD-AFC4-6F175D3DCCD1}"/>
          <a:ext uri="{91240B29-F687-4F45-9708-019B960494DF}"/>
        </a:extLst>
      </cdr:spPr>
      <cdr:txBody>
        <a:bodyPr xmlns:a="http://schemas.openxmlformats.org/drawingml/2006/main" wrap="none" lIns="18288" tIns="22860" rIns="0" bIns="0" anchor="t" upright="1">
          <a:spAutoFit/>
        </a:bodyPr>
        <a:lstStyle xmlns:a="http://schemas.openxmlformats.org/drawingml/2006/main"/>
        <a:p xmlns:a="http://schemas.openxmlformats.org/drawingml/2006/main">
          <a:pPr algn="l" rtl="0">
            <a:defRPr sz="1000"/>
          </a:pPr>
          <a:r>
            <a:rPr lang="es-MX" sz="800" b="1" i="0" u="none" strike="noStrike" baseline="0">
              <a:solidFill>
                <a:srgbClr val="FFFFFF"/>
              </a:solidFill>
              <a:latin typeface="Arial"/>
              <a:cs typeface="Arial"/>
            </a:rPr>
            <a:t>Fuente: Sistema Único Automatizado para la Vigilancia Epidemiológica en Línea</a:t>
          </a:r>
          <a:endParaRPr lang="es-MX"/>
        </a:p>
      </cdr:txBody>
    </cdr:sp>
  </cdr:relSizeAnchor>
  <cdr:relSizeAnchor xmlns:cdr="http://schemas.openxmlformats.org/drawingml/2006/chartDrawing">
    <cdr:from>
      <cdr:x>0.05263</cdr:x>
      <cdr:y>0.0585</cdr:y>
    </cdr:from>
    <cdr:to>
      <cdr:x>1</cdr:x>
      <cdr:y>0.13112</cdr:y>
    </cdr:to>
    <cdr:sp macro="" textlink="">
      <cdr:nvSpPr>
        <cdr:cNvPr id="3" name="2 CuadroTexto"/>
        <cdr:cNvSpPr txBox="1"/>
      </cdr:nvSpPr>
      <cdr:spPr>
        <a:xfrm xmlns:a="http://schemas.openxmlformats.org/drawingml/2006/main">
          <a:off x="216024" y="235898"/>
          <a:ext cx="3888432" cy="29283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s-MX" sz="800" dirty="0">
              <a:latin typeface="Arial Rounded MT Bold" pitchFamily="34" charset="0"/>
            </a:rPr>
            <a:t>COMONDÚ.</a:t>
          </a:r>
          <a:r>
            <a:rPr lang="es-MX" sz="800" baseline="0" dirty="0">
              <a:latin typeface="Arial Rounded MT Bold" pitchFamily="34" charset="0"/>
            </a:rPr>
            <a:t> TENDENCIA ANUAL DE LAS EDAS PERIODO 2009 AL 2016</a:t>
          </a:r>
          <a:endParaRPr lang="es-MX" sz="800" dirty="0">
            <a:latin typeface="Arial Rounded MT Bold"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0.01075</cdr:x>
      <cdr:y>0.95225</cdr:y>
    </cdr:from>
    <cdr:to>
      <cdr:x>0.46864</cdr:x>
      <cdr:y>0.97769</cdr:y>
    </cdr:to>
    <cdr:sp macro="" textlink="">
      <cdr:nvSpPr>
        <cdr:cNvPr id="26625" name="Text Box 1"/>
        <cdr:cNvSpPr txBox="1">
          <a:spLocks xmlns:a="http://schemas.openxmlformats.org/drawingml/2006/main" noChangeArrowheads="1"/>
        </cdr:cNvSpPr>
      </cdr:nvSpPr>
      <cdr:spPr bwMode="auto">
        <a:xfrm xmlns:a="http://schemas.openxmlformats.org/drawingml/2006/main">
          <a:off x="92257" y="5550951"/>
          <a:ext cx="3929666" cy="148310"/>
        </a:xfrm>
        <a:prstGeom xmlns:a="http://schemas.openxmlformats.org/drawingml/2006/main" prst="rect">
          <a:avLst/>
        </a:prstGeom>
        <a:solidFill xmlns:a="http://schemas.openxmlformats.org/drawingml/2006/main">
          <a:schemeClr val="accent2">
            <a:lumMod val="75000"/>
          </a:schemeClr>
        </a:solidFill>
        <a:ln xmlns:a="http://schemas.openxmlformats.org/drawingml/2006/main">
          <a:noFill/>
        </a:ln>
        <a:extLst xmlns:a="http://schemas.openxmlformats.org/drawingml/2006/main">
          <a:ext uri="{909E8E84-426E-40DD-AFC4-6F175D3DCCD1}"/>
          <a:ext uri="{91240B29-F687-4F45-9708-019B960494DF}"/>
        </a:extLst>
      </cdr:spPr>
      <cdr:txBody>
        <a:bodyPr xmlns:a="http://schemas.openxmlformats.org/drawingml/2006/main" wrap="none" lIns="18288" tIns="22860" rIns="0" bIns="0" anchor="t" upright="1">
          <a:spAutoFit/>
        </a:bodyPr>
        <a:lstStyle xmlns:a="http://schemas.openxmlformats.org/drawingml/2006/main"/>
        <a:p xmlns:a="http://schemas.openxmlformats.org/drawingml/2006/main">
          <a:pPr algn="l" rtl="0">
            <a:defRPr sz="1000"/>
          </a:pPr>
          <a:r>
            <a:rPr lang="es-MX" sz="800" b="1" i="0" u="none" strike="noStrike" baseline="0" dirty="0">
              <a:solidFill>
                <a:srgbClr val="FFFFFF"/>
              </a:solidFill>
              <a:latin typeface="Arial"/>
              <a:cs typeface="Arial"/>
            </a:rPr>
            <a:t>Fuente: Sistema Único Automatizado para la Vigilancia Epidemiológica en Línea</a:t>
          </a:r>
          <a:endParaRPr lang="es-MX" dirty="0"/>
        </a:p>
      </cdr:txBody>
    </cdr:sp>
  </cdr:relSizeAnchor>
  <cdr:relSizeAnchor xmlns:cdr="http://schemas.openxmlformats.org/drawingml/2006/chartDrawing">
    <cdr:from>
      <cdr:x>0.292</cdr:x>
      <cdr:y>0.26675</cdr:y>
    </cdr:from>
    <cdr:to>
      <cdr:x>0.66667</cdr:x>
      <cdr:y>0.30366</cdr:y>
    </cdr:to>
    <cdr:sp macro="" textlink="">
      <cdr:nvSpPr>
        <cdr:cNvPr id="26627" name="Text Box 3"/>
        <cdr:cNvSpPr txBox="1">
          <a:spLocks xmlns:a="http://schemas.openxmlformats.org/drawingml/2006/main" noChangeArrowheads="1"/>
        </cdr:cNvSpPr>
      </cdr:nvSpPr>
      <cdr:spPr bwMode="auto">
        <a:xfrm xmlns:a="http://schemas.openxmlformats.org/drawingml/2006/main">
          <a:off x="1198500" y="1056446"/>
          <a:ext cx="1537803" cy="146194"/>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ext uri="{91240B29-F687-4F45-9708-019B960494DF}"/>
        </a:extLst>
      </cdr:spPr>
      <cdr:txBody>
        <a:bodyPr xmlns:a="http://schemas.openxmlformats.org/drawingml/2006/main" wrap="square" lIns="18288" tIns="22860" rIns="0" bIns="0" anchor="t" upright="1">
          <a:spAutoFit/>
        </a:bodyPr>
        <a:lstStyle xmlns:a="http://schemas.openxmlformats.org/drawingml/2006/main"/>
        <a:p xmlns:a="http://schemas.openxmlformats.org/drawingml/2006/main">
          <a:pPr algn="l" rtl="0">
            <a:defRPr sz="1000"/>
          </a:pPr>
          <a:r>
            <a:rPr lang="es-MX" sz="800" b="1" i="0" u="none" strike="noStrike" baseline="0" dirty="0">
              <a:solidFill>
                <a:srgbClr val="FFFFFF"/>
              </a:solidFill>
              <a:latin typeface="Arial"/>
              <a:cs typeface="Arial"/>
            </a:rPr>
            <a:t>Zona de Epidemia</a:t>
          </a:r>
          <a:endParaRPr lang="es-MX" sz="800" dirty="0"/>
        </a:p>
      </cdr:txBody>
    </cdr:sp>
  </cdr:relSizeAnchor>
  <cdr:relSizeAnchor xmlns:cdr="http://schemas.openxmlformats.org/drawingml/2006/chartDrawing">
    <cdr:from>
      <cdr:x>0.03974</cdr:x>
      <cdr:y>0.04236</cdr:y>
    </cdr:from>
    <cdr:to>
      <cdr:x>0.97971</cdr:x>
      <cdr:y>0.13717</cdr:y>
    </cdr:to>
    <cdr:sp macro="" textlink="">
      <cdr:nvSpPr>
        <cdr:cNvPr id="4" name="3 CuadroTexto"/>
        <cdr:cNvSpPr txBox="1"/>
      </cdr:nvSpPr>
      <cdr:spPr>
        <a:xfrm xmlns:a="http://schemas.openxmlformats.org/drawingml/2006/main">
          <a:off x="341019" y="246944"/>
          <a:ext cx="8066851" cy="55268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s-MX" sz="800" dirty="0">
              <a:latin typeface="Arial Rounded MT Bold" pitchFamily="34" charset="0"/>
            </a:rPr>
            <a:t>COMONDÚ: CANAL ENDEMICO SEMANAL DE LAS EDAS 2016</a:t>
          </a:r>
        </a:p>
      </cdr:txBody>
    </cdr:sp>
  </cdr:relSizeAnchor>
</c:userShapes>
</file>

<file path=ppt/drawings/drawing5.xml><?xml version="1.0" encoding="utf-8"?>
<c:userShapes xmlns:c="http://schemas.openxmlformats.org/drawingml/2006/chart">
  <cdr:relSizeAnchor xmlns:cdr="http://schemas.openxmlformats.org/drawingml/2006/chartDrawing">
    <cdr:from>
      <cdr:x>0.07692</cdr:x>
      <cdr:y>0.05085</cdr:y>
    </cdr:from>
    <cdr:to>
      <cdr:x>0.94231</cdr:x>
      <cdr:y>0.10938</cdr:y>
    </cdr:to>
    <cdr:sp macro="" textlink="">
      <cdr:nvSpPr>
        <cdr:cNvPr id="4" name="3 CuadroTexto"/>
        <cdr:cNvSpPr txBox="1"/>
      </cdr:nvSpPr>
      <cdr:spPr>
        <a:xfrm xmlns:a="http://schemas.openxmlformats.org/drawingml/2006/main">
          <a:off x="321266" y="234331"/>
          <a:ext cx="3614248" cy="26972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MX" sz="800" dirty="0" smtClean="0">
              <a:solidFill>
                <a:schemeClr val="bg2"/>
              </a:solidFill>
              <a:latin typeface="Arial" pitchFamily="34" charset="0"/>
              <a:cs typeface="Arial" pitchFamily="34" charset="0"/>
            </a:rPr>
            <a:t>MULEGE TENDENCIA ANUAL A EDAS 2009-2016 </a:t>
          </a:r>
          <a:endParaRPr lang="es-MX" sz="800" dirty="0">
            <a:solidFill>
              <a:schemeClr val="bg2"/>
            </a:solidFill>
            <a:latin typeface="Arial" pitchFamily="34" charset="0"/>
            <a:cs typeface="Arial" pitchFamily="34" charset="0"/>
          </a:endParaRPr>
        </a:p>
      </cdr:txBody>
    </cdr:sp>
  </cdr:relSizeAnchor>
  <cdr:relSizeAnchor xmlns:cdr="http://schemas.openxmlformats.org/drawingml/2006/chartDrawing">
    <cdr:from>
      <cdr:x>0.003</cdr:x>
      <cdr:y>0.956</cdr:y>
    </cdr:from>
    <cdr:to>
      <cdr:x>0.98276</cdr:x>
      <cdr:y>0.991</cdr:y>
    </cdr:to>
    <cdr:sp macro="" textlink="">
      <cdr:nvSpPr>
        <cdr:cNvPr id="24578" name="Text Box 2"/>
        <cdr:cNvSpPr txBox="1">
          <a:spLocks xmlns:a="http://schemas.openxmlformats.org/drawingml/2006/main" noChangeArrowheads="1"/>
        </cdr:cNvSpPr>
      </cdr:nvSpPr>
      <cdr:spPr bwMode="auto">
        <a:xfrm xmlns:a="http://schemas.openxmlformats.org/drawingml/2006/main">
          <a:off x="12529" y="3992700"/>
          <a:ext cx="4091927" cy="146194"/>
        </a:xfrm>
        <a:prstGeom xmlns:a="http://schemas.openxmlformats.org/drawingml/2006/main" prst="rect">
          <a:avLst/>
        </a:prstGeom>
        <a:solidFill xmlns:a="http://schemas.openxmlformats.org/drawingml/2006/main">
          <a:schemeClr val="accent6">
            <a:lumMod val="50000"/>
          </a:schemeClr>
        </a:solidFill>
        <a:ln xmlns:a="http://schemas.openxmlformats.org/drawingml/2006/main">
          <a:noFill/>
        </a:ln>
        <a:extLst xmlns:a="http://schemas.openxmlformats.org/drawingml/2006/main"/>
      </cdr:spPr>
      <cdr:txBody>
        <a:bodyPr xmlns:a="http://schemas.openxmlformats.org/drawingml/2006/main" wrap="square" lIns="18288" tIns="22860" rIns="0" bIns="0" anchor="t" upright="1">
          <a:spAutoFit/>
        </a:bodyPr>
        <a:lstStyle xmlns:a="http://schemas.openxmlformats.org/drawingml/2006/main"/>
        <a:p xmlns:a="http://schemas.openxmlformats.org/drawingml/2006/main">
          <a:pPr algn="l" rtl="0">
            <a:defRPr sz="1000"/>
          </a:pPr>
          <a:r>
            <a:rPr lang="es-MX" sz="800" b="1" i="0" u="none" strike="noStrike" baseline="0" dirty="0">
              <a:solidFill>
                <a:schemeClr val="bg1"/>
              </a:solidFill>
              <a:latin typeface="Arial"/>
              <a:cs typeface="Arial"/>
            </a:rPr>
            <a:t>Fuente: Sistema Único Automatizado para la Vigilancia Epidemiológica en Línea</a:t>
          </a:r>
          <a:endParaRPr lang="es-MX" dirty="0">
            <a:solidFill>
              <a:schemeClr val="bg1"/>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0.0105</cdr:x>
      <cdr:y>0.93322</cdr:y>
    </cdr:from>
    <cdr:to>
      <cdr:x>1</cdr:x>
      <cdr:y>1</cdr:y>
    </cdr:to>
    <cdr:sp macro="" textlink="">
      <cdr:nvSpPr>
        <cdr:cNvPr id="26625" name="Text Box 1"/>
        <cdr:cNvSpPr txBox="1">
          <a:spLocks xmlns:a="http://schemas.openxmlformats.org/drawingml/2006/main" noChangeArrowheads="1"/>
        </cdr:cNvSpPr>
      </cdr:nvSpPr>
      <cdr:spPr bwMode="auto">
        <a:xfrm xmlns:a="http://schemas.openxmlformats.org/drawingml/2006/main">
          <a:off x="37048" y="3835866"/>
          <a:ext cx="3491344" cy="269304"/>
        </a:xfrm>
        <a:prstGeom xmlns:a="http://schemas.openxmlformats.org/drawingml/2006/main" prst="rect">
          <a:avLst/>
        </a:prstGeom>
        <a:solidFill xmlns:a="http://schemas.openxmlformats.org/drawingml/2006/main">
          <a:schemeClr val="accent6">
            <a:lumMod val="50000"/>
          </a:schemeClr>
        </a:solidFill>
        <a:ln xmlns:a="http://schemas.openxmlformats.org/drawingml/2006/main">
          <a:noFill/>
        </a:ln>
        <a:extLst xmlns:a="http://schemas.openxmlformats.org/drawingml/2006/main"/>
      </cdr:spPr>
      <cdr:txBody>
        <a:bodyPr xmlns:a="http://schemas.openxmlformats.org/drawingml/2006/main" wrap="square" lIns="18288" tIns="22860" rIns="0" bIns="0" anchor="t" upright="1">
          <a:spAutoFit/>
        </a:bodyPr>
        <a:lstStyle xmlns:a="http://schemas.openxmlformats.org/drawingml/2006/main"/>
        <a:p xmlns:a="http://schemas.openxmlformats.org/drawingml/2006/main">
          <a:pPr algn="l" rtl="0">
            <a:defRPr sz="1000"/>
          </a:pPr>
          <a:r>
            <a:rPr lang="es-MX" sz="800" b="1" i="0" u="none" strike="noStrike" baseline="0" dirty="0">
              <a:solidFill>
                <a:schemeClr val="bg1"/>
              </a:solidFill>
              <a:latin typeface="Arial"/>
              <a:cs typeface="Arial"/>
            </a:rPr>
            <a:t>Fuente: Sistema Único Automatizado para la Vigilancia Epidemiológica en Línea</a:t>
          </a:r>
          <a:endParaRPr lang="es-MX" dirty="0">
            <a:solidFill>
              <a:schemeClr val="bg1"/>
            </a:solidFill>
          </a:endParaRPr>
        </a:p>
      </cdr:txBody>
    </cdr:sp>
  </cdr:relSizeAnchor>
  <cdr:relSizeAnchor xmlns:cdr="http://schemas.openxmlformats.org/drawingml/2006/chartDrawing">
    <cdr:from>
      <cdr:x>0.292</cdr:x>
      <cdr:y>0.26675</cdr:y>
    </cdr:from>
    <cdr:to>
      <cdr:x>0.71429</cdr:x>
      <cdr:y>0.30682</cdr:y>
    </cdr:to>
    <cdr:sp macro="" textlink="">
      <cdr:nvSpPr>
        <cdr:cNvPr id="26627" name="Text Box 3"/>
        <cdr:cNvSpPr txBox="1">
          <a:spLocks xmlns:a="http://schemas.openxmlformats.org/drawingml/2006/main" noChangeArrowheads="1"/>
        </cdr:cNvSpPr>
      </cdr:nvSpPr>
      <cdr:spPr bwMode="auto">
        <a:xfrm xmlns:a="http://schemas.openxmlformats.org/drawingml/2006/main">
          <a:off x="1030290" y="1075656"/>
          <a:ext cx="1489990" cy="161583"/>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cdr:spPr>
      <cdr:txBody>
        <a:bodyPr xmlns:a="http://schemas.openxmlformats.org/drawingml/2006/main" wrap="square" lIns="18288" tIns="22860" rIns="0" bIns="0" anchor="t" upright="1">
          <a:spAutoFit/>
        </a:bodyPr>
        <a:lstStyle xmlns:a="http://schemas.openxmlformats.org/drawingml/2006/main"/>
        <a:p xmlns:a="http://schemas.openxmlformats.org/drawingml/2006/main">
          <a:pPr algn="l" rtl="0">
            <a:defRPr sz="1000"/>
          </a:pPr>
          <a:r>
            <a:rPr lang="es-MX" sz="900" b="1" i="0" u="none" strike="noStrike" baseline="0" dirty="0">
              <a:solidFill>
                <a:srgbClr val="FFFFFF"/>
              </a:solidFill>
              <a:latin typeface="Arial" pitchFamily="34" charset="0"/>
              <a:cs typeface="Arial" pitchFamily="34" charset="0"/>
            </a:rPr>
            <a:t>Zona de Epidemia</a:t>
          </a:r>
          <a:endParaRPr lang="es-MX" sz="900" dirty="0">
            <a:latin typeface="Arial" pitchFamily="34" charset="0"/>
            <a:cs typeface="Arial" pitchFamily="34" charset="0"/>
          </a:endParaRPr>
        </a:p>
      </cdr:txBody>
    </cdr:sp>
  </cdr:relSizeAnchor>
  <cdr:relSizeAnchor xmlns:cdr="http://schemas.openxmlformats.org/drawingml/2006/chartDrawing">
    <cdr:from>
      <cdr:x>0.06122</cdr:x>
      <cdr:y>0.05357</cdr:y>
    </cdr:from>
    <cdr:to>
      <cdr:x>0.87755</cdr:x>
      <cdr:y>0.10998</cdr:y>
    </cdr:to>
    <cdr:sp macro="" textlink="">
      <cdr:nvSpPr>
        <cdr:cNvPr id="2" name="1 CuadroTexto"/>
        <cdr:cNvSpPr txBox="1"/>
      </cdr:nvSpPr>
      <cdr:spPr>
        <a:xfrm xmlns:a="http://schemas.openxmlformats.org/drawingml/2006/main">
          <a:off x="216024" y="216024"/>
          <a:ext cx="2880320" cy="227470"/>
        </a:xfrm>
        <a:prstGeom xmlns:a="http://schemas.openxmlformats.org/drawingml/2006/main" prst="rect">
          <a:avLst/>
        </a:prstGeom>
        <a:solidFill xmlns:a="http://schemas.openxmlformats.org/drawingml/2006/main">
          <a:schemeClr val="accent6">
            <a:lumMod val="50000"/>
          </a:schemeClr>
        </a:solidFill>
      </cdr:spPr>
      <cdr:txBody>
        <a:bodyPr xmlns:a="http://schemas.openxmlformats.org/drawingml/2006/main" vertOverflow="clip" wrap="square" rtlCol="0"/>
        <a:lstStyle xmlns:a="http://schemas.openxmlformats.org/drawingml/2006/main"/>
        <a:p xmlns:a="http://schemas.openxmlformats.org/drawingml/2006/main">
          <a:pPr algn="ctr"/>
          <a:r>
            <a:rPr lang="es-MX" sz="800">
              <a:solidFill>
                <a:schemeClr val="bg1"/>
              </a:solidFill>
              <a:latin typeface="Arial" pitchFamily="34" charset="0"/>
              <a:cs typeface="Arial" pitchFamily="34" charset="0"/>
            </a:rPr>
            <a:t>MULEGE. CANAL ENDEMICO SEMANAL DE LAS EDAS 2016 </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8A421C-3ACC-44F3-9EC5-347F00800711}" type="datetimeFigureOut">
              <a:rPr lang="es-MX" smtClean="0"/>
              <a:pPr/>
              <a:t>13/08/2016</a:t>
            </a:fld>
            <a:endParaRPr lang="es-MX"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9454B7-A0BF-48A0-8785-0DC577404638}" type="slidenum">
              <a:rPr lang="es-MX" smtClean="0"/>
              <a:pPr/>
              <a:t>‹Nº›</a:t>
            </a:fld>
            <a:endParaRPr lang="es-MX" dirty="0"/>
          </a:p>
        </p:txBody>
      </p:sp>
    </p:spTree>
    <p:extLst>
      <p:ext uri="{BB962C8B-B14F-4D97-AF65-F5344CB8AC3E}">
        <p14:creationId xmlns="" xmlns:p14="http://schemas.microsoft.com/office/powerpoint/2010/main" val="3863942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5F23D09-358B-4DD8-8F83-1C73D9174C48}" type="datetimeFigureOut">
              <a:rPr lang="es-MX" smtClean="0"/>
              <a:pPr/>
              <a:t>13/08/2016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C2D8103D-13A2-4E59-BA68-565F6BE8913A}"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F23D09-358B-4DD8-8F83-1C73D9174C48}" type="datetimeFigureOut">
              <a:rPr lang="es-MX" smtClean="0"/>
              <a:pPr/>
              <a:t>13/08/2016</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8103D-13A2-4E59-BA68-565F6BE8913A}"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vmlDrawing" Target="../drawings/vmlDrawing3.vml"/><Relationship Id="rId5" Type="http://schemas.openxmlformats.org/officeDocument/2006/relationships/package" Target="../embeddings/Microsoft_Excel_Worksheet3.xlsx"/><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vmlDrawing" Target="../drawings/vmlDrawing4.vml"/><Relationship Id="rId5" Type="http://schemas.openxmlformats.org/officeDocument/2006/relationships/package" Target="../embeddings/Microsoft_Excel_Worksheet4.xlsx"/><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chart" Target="../charts/char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15.emf"/></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vmlDrawing" Target="../drawings/vmlDrawing5.vml"/><Relationship Id="rId5" Type="http://schemas.openxmlformats.org/officeDocument/2006/relationships/package" Target="../embeddings/Microsoft_Excel_Worksheet5.xlsx"/><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chart" Target="../charts/chart8.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package" Target="../embeddings/Microsoft_Excel_Worksheet1.xlsx"/><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package" Target="../embeddings/Microsoft_Excel_Worksheet2.xlsx"/><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chart" Target="../charts/chart6.xml"/><Relationship Id="rId4" Type="http://schemas.openxmlformats.org/officeDocument/2006/relationships/chart" Target="../charts/char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image" Target="../media/image10.jpeg"/><Relationship Id="rId4" Type="http://schemas.openxmlformats.org/officeDocument/2006/relationships/image" Target="../media/image9.gif"/></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 Id="rId5" Type="http://schemas.openxmlformats.org/officeDocument/2006/relationships/image" Target="../media/image12.gif"/><Relationship Id="rId4" Type="http://schemas.openxmlformats.org/officeDocument/2006/relationships/image" Target="../media/image11.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700808"/>
            <a:ext cx="7772400" cy="650503"/>
          </a:xfrm>
        </p:spPr>
        <p:txBody>
          <a:bodyPr>
            <a:normAutofit/>
          </a:bodyPr>
          <a:lstStyle/>
          <a:p>
            <a:r>
              <a:rPr lang="es-MX" sz="3200" dirty="0" smtClean="0"/>
              <a:t>B.C.S.  PANORAMA EPIDEMIOLOGICO 2016</a:t>
            </a:r>
            <a:endParaRPr lang="es-MX" sz="3200" dirty="0"/>
          </a:p>
        </p:txBody>
      </p:sp>
      <p:sp>
        <p:nvSpPr>
          <p:cNvPr id="3" name="2 Subtítulo"/>
          <p:cNvSpPr>
            <a:spLocks noGrp="1"/>
          </p:cNvSpPr>
          <p:nvPr>
            <p:ph type="subTitle" idx="1"/>
          </p:nvPr>
        </p:nvSpPr>
        <p:spPr>
          <a:xfrm>
            <a:off x="1259632" y="2636912"/>
            <a:ext cx="6400800" cy="1752600"/>
          </a:xfrm>
        </p:spPr>
        <p:txBody>
          <a:bodyPr>
            <a:normAutofit lnSpcReduction="10000"/>
          </a:bodyPr>
          <a:lstStyle/>
          <a:p>
            <a:r>
              <a:rPr lang="es-MX" sz="2800" dirty="0" smtClean="0"/>
              <a:t>MORBILIDAD GENERAL, ENFERMEDADES DIARREICAS AGUDAS , INFLUENZA, DENGUE, SEMANA EPIDEMIOLOGICA  # 16             AÑO 2016</a:t>
            </a:r>
            <a:endParaRPr lang="es-MX" sz="2800" dirty="0"/>
          </a:p>
        </p:txBody>
      </p:sp>
      <p:pic>
        <p:nvPicPr>
          <p:cNvPr id="5" name="4 Imagen" descr="sLUD FEDERAL.png"/>
          <p:cNvPicPr>
            <a:picLocks noChangeAspect="1"/>
          </p:cNvPicPr>
          <p:nvPr/>
        </p:nvPicPr>
        <p:blipFill>
          <a:blip r:embed="rId2" cstate="print"/>
          <a:stretch>
            <a:fillRect/>
          </a:stretch>
        </p:blipFill>
        <p:spPr>
          <a:xfrm>
            <a:off x="5580112" y="620688"/>
            <a:ext cx="2894629" cy="859465"/>
          </a:xfrm>
          <a:prstGeom prst="rect">
            <a:avLst/>
          </a:prstGeom>
        </p:spPr>
      </p:pic>
      <p:sp>
        <p:nvSpPr>
          <p:cNvPr id="6" name="5 CuadroTexto"/>
          <p:cNvSpPr txBox="1"/>
          <p:nvPr/>
        </p:nvSpPr>
        <p:spPr>
          <a:xfrm>
            <a:off x="4499992" y="5229200"/>
            <a:ext cx="4320480" cy="1046440"/>
          </a:xfrm>
          <a:prstGeom prst="rect">
            <a:avLst/>
          </a:prstGeom>
          <a:noFill/>
        </p:spPr>
        <p:txBody>
          <a:bodyPr wrap="square" rtlCol="0">
            <a:spAutoFit/>
          </a:bodyPr>
          <a:lstStyle/>
          <a:p>
            <a:r>
              <a:rPr lang="es-MX" sz="1000" dirty="0" smtClean="0"/>
              <a:t>FUENTE: PLATAFORMA SINAVE. SUIVE WINDOWS. SSA</a:t>
            </a:r>
          </a:p>
          <a:p>
            <a:r>
              <a:rPr lang="es-MX" sz="1000" dirty="0" smtClean="0"/>
              <a:t>CORTE DE INFORMACION AL  06 - 05 -2016   </a:t>
            </a:r>
          </a:p>
          <a:p>
            <a:r>
              <a:rPr lang="es-MX" sz="1000" dirty="0" smtClean="0"/>
              <a:t>DEPARTAMENTO DE VIGILANCIA EPIDEMIOLOGICA</a:t>
            </a:r>
          </a:p>
          <a:p>
            <a:r>
              <a:rPr lang="es-MX" sz="1000" dirty="0" smtClean="0"/>
              <a:t>RESPONSABLE: DR. MAURICIO E. BERNAL HERNANDEZ</a:t>
            </a:r>
          </a:p>
          <a:p>
            <a:r>
              <a:rPr lang="es-MX" sz="1000" dirty="0" smtClean="0"/>
              <a:t>APOYO TECNICO: ING. ERNESTO NAVARRO HIGUERA</a:t>
            </a:r>
          </a:p>
          <a:p>
            <a:endParaRPr lang="es-MX" sz="1200" dirty="0" smtClean="0"/>
          </a:p>
        </p:txBody>
      </p:sp>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39552" y="213379"/>
            <a:ext cx="2021588" cy="126677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1124744"/>
            <a:ext cx="4104456" cy="792088"/>
          </a:xfrm>
        </p:spPr>
        <p:txBody>
          <a:bodyPr>
            <a:normAutofit/>
          </a:bodyPr>
          <a:lstStyle/>
          <a:p>
            <a:r>
              <a:rPr lang="es-MX" sz="1800" dirty="0" smtClean="0"/>
              <a:t>INFLUENZA PERIODO 2015.2016</a:t>
            </a:r>
            <a:endParaRPr lang="es-MX" sz="1800" dirty="0"/>
          </a:p>
        </p:txBody>
      </p:sp>
      <p:pic>
        <p:nvPicPr>
          <p:cNvPr id="6" name="5 Imagen" descr="sLUD FEDERAL.png"/>
          <p:cNvPicPr>
            <a:picLocks noChangeAspect="1"/>
          </p:cNvPicPr>
          <p:nvPr/>
        </p:nvPicPr>
        <p:blipFill>
          <a:blip r:embed="rId3"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graphicFrame>
        <p:nvGraphicFramePr>
          <p:cNvPr id="22529" name="Object 1"/>
          <p:cNvGraphicFramePr>
            <a:graphicFrameLocks noChangeAspect="1"/>
          </p:cNvGraphicFramePr>
          <p:nvPr/>
        </p:nvGraphicFramePr>
        <p:xfrm>
          <a:off x="623888" y="1844824"/>
          <a:ext cx="7896225" cy="3456384"/>
        </p:xfrm>
        <a:graphic>
          <a:graphicData uri="http://schemas.openxmlformats.org/presentationml/2006/ole">
            <p:oleObj spid="_x0000_s22529" name="Hoja de cálculo" r:id="rId5" imgW="7896150" imgH="2676615" progId="Excel.Sheet.12">
              <p:embed/>
            </p:oleObj>
          </a:graphicData>
        </a:graphic>
      </p:graphicFrame>
    </p:spTree>
    <p:extLst>
      <p:ext uri="{BB962C8B-B14F-4D97-AF65-F5344CB8AC3E}">
        <p14:creationId xmlns="" xmlns:p14="http://schemas.microsoft.com/office/powerpoint/2010/main" val="10478716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1124744"/>
            <a:ext cx="4104456" cy="792088"/>
          </a:xfrm>
        </p:spPr>
        <p:txBody>
          <a:bodyPr>
            <a:normAutofit/>
          </a:bodyPr>
          <a:lstStyle/>
          <a:p>
            <a:r>
              <a:rPr lang="es-MX" sz="1800" dirty="0" smtClean="0"/>
              <a:t>INFLUENZA 2015-2016</a:t>
            </a:r>
            <a:endParaRPr lang="es-MX" sz="1800" dirty="0"/>
          </a:p>
        </p:txBody>
      </p:sp>
      <p:pic>
        <p:nvPicPr>
          <p:cNvPr id="6" name="5 Imagen" descr="sLUD FEDERAL.png"/>
          <p:cNvPicPr>
            <a:picLocks noChangeAspect="1"/>
          </p:cNvPicPr>
          <p:nvPr/>
        </p:nvPicPr>
        <p:blipFill>
          <a:blip r:embed="rId3"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graphicFrame>
        <p:nvGraphicFramePr>
          <p:cNvPr id="24579" name="Object 3"/>
          <p:cNvGraphicFramePr>
            <a:graphicFrameLocks noChangeAspect="1"/>
          </p:cNvGraphicFramePr>
          <p:nvPr/>
        </p:nvGraphicFramePr>
        <p:xfrm>
          <a:off x="1331640" y="2185988"/>
          <a:ext cx="6408712" cy="2683172"/>
        </p:xfrm>
        <a:graphic>
          <a:graphicData uri="http://schemas.openxmlformats.org/presentationml/2006/ole">
            <p:oleObj spid="_x0000_s24579" name="Hoja de cálculo" r:id="rId5" imgW="5524470" imgH="2486025" progId="Excel.Sheet.12">
              <p:embed/>
            </p:oleObj>
          </a:graphicData>
        </a:graphic>
      </p:graphicFrame>
    </p:spTree>
    <p:extLst>
      <p:ext uri="{BB962C8B-B14F-4D97-AF65-F5344CB8AC3E}">
        <p14:creationId xmlns="" xmlns:p14="http://schemas.microsoft.com/office/powerpoint/2010/main" val="10478716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1124744"/>
            <a:ext cx="4104456" cy="792088"/>
          </a:xfrm>
        </p:spPr>
        <p:txBody>
          <a:bodyPr>
            <a:normAutofit/>
          </a:bodyPr>
          <a:lstStyle/>
          <a:p>
            <a:r>
              <a:rPr lang="es-MX" sz="1800" dirty="0" smtClean="0"/>
              <a:t>INFLUENZA 2015-2016</a:t>
            </a:r>
            <a:endParaRPr lang="es-MX" sz="1800" dirty="0"/>
          </a:p>
        </p:txBody>
      </p:sp>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graphicFrame>
        <p:nvGraphicFramePr>
          <p:cNvPr id="5" name="1 Gráfico"/>
          <p:cNvGraphicFramePr/>
          <p:nvPr/>
        </p:nvGraphicFramePr>
        <p:xfrm>
          <a:off x="179512" y="1988840"/>
          <a:ext cx="8784976" cy="4464496"/>
        </p:xfrm>
        <a:graphic>
          <a:graphicData uri="http://schemas.openxmlformats.org/drawingml/2006/chart">
            <c:chart xmlns:c="http://schemas.openxmlformats.org/drawingml/2006/chart" xmlns:r="http://schemas.openxmlformats.org/officeDocument/2006/relationships" r:id="rId4"/>
          </a:graphicData>
        </a:graphic>
      </p:graphicFrame>
      <p:sp>
        <p:nvSpPr>
          <p:cNvPr id="8" name="7 Flecha arriba"/>
          <p:cNvSpPr/>
          <p:nvPr/>
        </p:nvSpPr>
        <p:spPr>
          <a:xfrm>
            <a:off x="4139952" y="2636912"/>
            <a:ext cx="144016" cy="309634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8 CuadroTexto"/>
          <p:cNvSpPr txBox="1"/>
          <p:nvPr/>
        </p:nvSpPr>
        <p:spPr>
          <a:xfrm>
            <a:off x="1979712" y="5085184"/>
            <a:ext cx="576064" cy="246221"/>
          </a:xfrm>
          <a:prstGeom prst="rect">
            <a:avLst/>
          </a:prstGeom>
          <a:solidFill>
            <a:schemeClr val="bg1">
              <a:lumMod val="85000"/>
            </a:schemeClr>
          </a:solidFill>
        </p:spPr>
        <p:txBody>
          <a:bodyPr wrap="square" rtlCol="0">
            <a:spAutoFit/>
          </a:bodyPr>
          <a:lstStyle/>
          <a:p>
            <a:r>
              <a:rPr lang="es-MX" sz="1000" dirty="0" smtClean="0"/>
              <a:t> 2015</a:t>
            </a:r>
            <a:endParaRPr lang="es-MX" sz="1000" dirty="0"/>
          </a:p>
        </p:txBody>
      </p:sp>
      <p:sp>
        <p:nvSpPr>
          <p:cNvPr id="11" name="10 CuadroTexto"/>
          <p:cNvSpPr txBox="1"/>
          <p:nvPr/>
        </p:nvSpPr>
        <p:spPr>
          <a:xfrm>
            <a:off x="7596336" y="2636912"/>
            <a:ext cx="504056" cy="246221"/>
          </a:xfrm>
          <a:prstGeom prst="rect">
            <a:avLst/>
          </a:prstGeom>
          <a:solidFill>
            <a:schemeClr val="bg1">
              <a:lumMod val="85000"/>
            </a:schemeClr>
          </a:solidFill>
        </p:spPr>
        <p:txBody>
          <a:bodyPr wrap="square" rtlCol="0">
            <a:spAutoFit/>
          </a:bodyPr>
          <a:lstStyle/>
          <a:p>
            <a:r>
              <a:rPr lang="es-MX" sz="1000" dirty="0" smtClean="0"/>
              <a:t>2016</a:t>
            </a:r>
            <a:endParaRPr lang="es-MX" sz="1000" dirty="0"/>
          </a:p>
        </p:txBody>
      </p:sp>
    </p:spTree>
    <p:extLst>
      <p:ext uri="{BB962C8B-B14F-4D97-AF65-F5344CB8AC3E}">
        <p14:creationId xmlns="" xmlns:p14="http://schemas.microsoft.com/office/powerpoint/2010/main" val="10478716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1124744"/>
            <a:ext cx="4104456" cy="792088"/>
          </a:xfrm>
        </p:spPr>
        <p:txBody>
          <a:bodyPr>
            <a:normAutofit/>
          </a:bodyPr>
          <a:lstStyle/>
          <a:p>
            <a:r>
              <a:rPr lang="es-MX" sz="1800" dirty="0" smtClean="0"/>
              <a:t>INFLUENZA MOSAICO DE RED NEGATIVA 2016</a:t>
            </a:r>
            <a:endParaRPr lang="es-MX" sz="1800" dirty="0"/>
          </a:p>
        </p:txBody>
      </p:sp>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pic>
        <p:nvPicPr>
          <p:cNvPr id="25602" name="Picture 2"/>
          <p:cNvPicPr>
            <a:picLocks noChangeAspect="1" noChangeArrowheads="1"/>
          </p:cNvPicPr>
          <p:nvPr/>
        </p:nvPicPr>
        <p:blipFill>
          <a:blip r:embed="rId4" cstate="print"/>
          <a:srcRect/>
          <a:stretch>
            <a:fillRect/>
          </a:stretch>
        </p:blipFill>
        <p:spPr bwMode="auto">
          <a:xfrm>
            <a:off x="0" y="1916832"/>
            <a:ext cx="9144000" cy="4392488"/>
          </a:xfrm>
          <a:prstGeom prst="rect">
            <a:avLst/>
          </a:prstGeom>
          <a:noFill/>
          <a:ln w="9525">
            <a:noFill/>
            <a:miter lim="800000"/>
            <a:headEnd/>
            <a:tailEnd/>
          </a:ln>
          <a:effectLst/>
        </p:spPr>
      </p:pic>
    </p:spTree>
    <p:extLst>
      <p:ext uri="{BB962C8B-B14F-4D97-AF65-F5344CB8AC3E}">
        <p14:creationId xmlns="" xmlns:p14="http://schemas.microsoft.com/office/powerpoint/2010/main" val="10478716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1124744"/>
            <a:ext cx="4104456" cy="792088"/>
          </a:xfrm>
        </p:spPr>
        <p:txBody>
          <a:bodyPr>
            <a:normAutofit/>
          </a:bodyPr>
          <a:lstStyle/>
          <a:p>
            <a:r>
              <a:rPr lang="es-MX" sz="1800" dirty="0" smtClean="0"/>
              <a:t>DENGUE 2016</a:t>
            </a:r>
            <a:endParaRPr lang="es-MX" sz="1800" dirty="0"/>
          </a:p>
        </p:txBody>
      </p:sp>
      <p:pic>
        <p:nvPicPr>
          <p:cNvPr id="6" name="5 Imagen" descr="sLUD FEDERAL.png"/>
          <p:cNvPicPr>
            <a:picLocks noChangeAspect="1"/>
          </p:cNvPicPr>
          <p:nvPr/>
        </p:nvPicPr>
        <p:blipFill>
          <a:blip r:embed="rId3"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graphicFrame>
        <p:nvGraphicFramePr>
          <p:cNvPr id="5" name="4 Tabla"/>
          <p:cNvGraphicFramePr>
            <a:graphicFrameLocks noGrp="1"/>
          </p:cNvGraphicFramePr>
          <p:nvPr/>
        </p:nvGraphicFramePr>
        <p:xfrm>
          <a:off x="1187624" y="1844824"/>
          <a:ext cx="6336704" cy="1584174"/>
        </p:xfrm>
        <a:graphic>
          <a:graphicData uri="http://schemas.openxmlformats.org/drawingml/2006/table">
            <a:tbl>
              <a:tblPr/>
              <a:tblGrid>
                <a:gridCol w="2440587"/>
                <a:gridCol w="2014219"/>
                <a:gridCol w="1881898"/>
              </a:tblGrid>
              <a:tr h="218507">
                <a:tc gridSpan="2">
                  <a:txBody>
                    <a:bodyPr/>
                    <a:lstStyle/>
                    <a:p>
                      <a:pPr algn="l" fontAlgn="b"/>
                      <a:r>
                        <a:rPr lang="es-MX" sz="1100" b="0" i="0" u="none" strike="noStrike">
                          <a:solidFill>
                            <a:srgbClr val="000000"/>
                          </a:solidFill>
                          <a:latin typeface="Calibri"/>
                        </a:rPr>
                        <a:t>BCS. COMPARATIVO AL CIERRE DEL 2015 VS ACUMULADO 2016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s-MX"/>
                    </a:p>
                  </a:txBody>
                  <a:tcPr/>
                </a:tc>
                <a:tc>
                  <a:txBody>
                    <a:bodyPr/>
                    <a:lstStyle/>
                    <a:p>
                      <a:pPr algn="l" fontAlgn="b"/>
                      <a:endParaRPr lang="es-MX" sz="700" b="0" i="0" u="none" strike="noStrike">
                        <a:solidFill>
                          <a:srgbClr val="000000"/>
                        </a:solidFill>
                        <a:latin typeface="Arial"/>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229432">
                <a:tc>
                  <a:txBody>
                    <a:bodyPr/>
                    <a:lstStyle/>
                    <a:p>
                      <a:pPr algn="ctr" fontAlgn="ctr"/>
                      <a:r>
                        <a:rPr lang="es-MX" sz="1200" b="1" i="0" u="none" strike="noStrike">
                          <a:solidFill>
                            <a:srgbClr val="FFFFFF"/>
                          </a:solidFill>
                          <a:latin typeface="Arial Narrow"/>
                        </a:rPr>
                        <a:t>INDICADOR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es-MX" sz="1200" b="1" i="0" u="none" strike="noStrike">
                          <a:solidFill>
                            <a:srgbClr val="FFFFFF"/>
                          </a:solidFill>
                          <a:latin typeface="Arial Narrow"/>
                        </a:rPr>
                        <a:t>ACUMULADO 2015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es-MX" sz="1200" b="1" i="0" u="none" strike="noStrike">
                          <a:solidFill>
                            <a:srgbClr val="FFFFFF"/>
                          </a:solidFill>
                          <a:latin typeface="Arial Narrow"/>
                        </a:rPr>
                        <a:t>ACUMULADO 2016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29432">
                <a:tc>
                  <a:txBody>
                    <a:bodyPr/>
                    <a:lstStyle/>
                    <a:p>
                      <a:pPr algn="l" fontAlgn="b"/>
                      <a:r>
                        <a:rPr lang="es-MX" sz="1200" b="0" i="0" u="none" strike="noStrike">
                          <a:solidFill>
                            <a:srgbClr val="000000"/>
                          </a:solidFill>
                          <a:latin typeface="Arial Narrow"/>
                        </a:rPr>
                        <a:t>CASOS CONFIRMADOS DE FD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441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9432">
                <a:tc>
                  <a:txBody>
                    <a:bodyPr/>
                    <a:lstStyle/>
                    <a:p>
                      <a:pPr algn="l" fontAlgn="b"/>
                      <a:r>
                        <a:rPr lang="es-MX" sz="1200" b="0" i="0" u="none" strike="noStrike">
                          <a:solidFill>
                            <a:srgbClr val="000000"/>
                          </a:solidFill>
                          <a:latin typeface="Arial Narrow"/>
                        </a:rPr>
                        <a:t>CASOS CONFIRMADOS DE FHD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9432">
                <a:tc>
                  <a:txBody>
                    <a:bodyPr/>
                    <a:lstStyle/>
                    <a:p>
                      <a:pPr algn="l" fontAlgn="b"/>
                      <a:r>
                        <a:rPr lang="es-MX" sz="1200" b="0" i="0" u="none" strike="noStrike">
                          <a:solidFill>
                            <a:srgbClr val="000000"/>
                          </a:solidFill>
                          <a:latin typeface="Arial Narrow"/>
                        </a:rPr>
                        <a:t>DEFUNCIONES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9432">
                <a:tc>
                  <a:txBody>
                    <a:bodyPr/>
                    <a:lstStyle/>
                    <a:p>
                      <a:pPr algn="l" fontAlgn="b"/>
                      <a:r>
                        <a:rPr lang="es-MX" sz="1200" b="0" i="0" u="none" strike="noStrike">
                          <a:solidFill>
                            <a:srgbClr val="000000"/>
                          </a:solidFill>
                          <a:latin typeface="Arial Narrow"/>
                        </a:rPr>
                        <a:t>LETALIDAD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8507">
                <a:tc>
                  <a:txBody>
                    <a:bodyPr/>
                    <a:lstStyle/>
                    <a:p>
                      <a:pPr algn="ctr" fontAlgn="b"/>
                      <a:r>
                        <a:rPr lang="es-MX" sz="800" b="0" i="0" u="none" strike="noStrike">
                          <a:solidFill>
                            <a:srgbClr val="000000"/>
                          </a:solidFill>
                          <a:latin typeface="Calibri"/>
                        </a:rPr>
                        <a:t>FUENTE: PLATAFORMA SINAVE- 06-05-2016</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1100" b="0" i="0" u="none" strike="noStrike">
                        <a:solidFill>
                          <a:srgbClr val="000000"/>
                        </a:solidFill>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s-MX" sz="1100" b="0" i="0" u="none" strike="noStrike" dirty="0">
                        <a:solidFill>
                          <a:srgbClr val="000000"/>
                        </a:solidFill>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graphicFrame>
        <p:nvGraphicFramePr>
          <p:cNvPr id="8" name="7 Tabla"/>
          <p:cNvGraphicFramePr>
            <a:graphicFrameLocks noGrp="1"/>
          </p:cNvGraphicFramePr>
          <p:nvPr/>
        </p:nvGraphicFramePr>
        <p:xfrm>
          <a:off x="179512" y="4005064"/>
          <a:ext cx="3657724" cy="2088230"/>
        </p:xfrm>
        <a:graphic>
          <a:graphicData uri="http://schemas.openxmlformats.org/drawingml/2006/table">
            <a:tbl>
              <a:tblPr/>
              <a:tblGrid>
                <a:gridCol w="1201442"/>
                <a:gridCol w="1228141"/>
                <a:gridCol w="1228141"/>
              </a:tblGrid>
              <a:tr h="247128">
                <a:tc gridSpan="3">
                  <a:txBody>
                    <a:bodyPr/>
                    <a:lstStyle/>
                    <a:p>
                      <a:pPr algn="l" fontAlgn="b"/>
                      <a:r>
                        <a:rPr lang="es-MX" sz="1100" b="0" i="0" u="none" strike="noStrike">
                          <a:solidFill>
                            <a:srgbClr val="000000"/>
                          </a:solidFill>
                          <a:latin typeface="Calibri"/>
                        </a:rPr>
                        <a:t>BCS. CONFIRMADOS POR INSTITUCION 2016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r>
              <a:tr h="296554">
                <a:tc rowSpan="2">
                  <a:txBody>
                    <a:bodyPr/>
                    <a:lstStyle/>
                    <a:p>
                      <a:pPr algn="ctr" fontAlgn="ctr"/>
                      <a:r>
                        <a:rPr lang="es-MX" sz="1200" b="1" i="0" u="none" strike="noStrike">
                          <a:solidFill>
                            <a:srgbClr val="FFFFFF"/>
                          </a:solidFill>
                          <a:latin typeface="Arial Narrow"/>
                        </a:rPr>
                        <a:t>INSTITUCION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gridSpan="2">
                  <a:txBody>
                    <a:bodyPr/>
                    <a:lstStyle/>
                    <a:p>
                      <a:pPr algn="ctr" fontAlgn="ctr"/>
                      <a:r>
                        <a:rPr lang="es-MX" sz="1200" b="1" i="0" u="none" strike="noStrike">
                          <a:solidFill>
                            <a:srgbClr val="FFFFFF"/>
                          </a:solidFill>
                          <a:latin typeface="Arial Narrow"/>
                        </a:rPr>
                        <a:t>CONFIRMADOS ACUMULADOS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hMerge="1">
                  <a:txBody>
                    <a:bodyPr/>
                    <a:lstStyle/>
                    <a:p>
                      <a:endParaRPr lang="es-MX"/>
                    </a:p>
                  </a:txBody>
                  <a:tcPr/>
                </a:tc>
              </a:tr>
              <a:tr h="259484">
                <a:tc vMerge="1">
                  <a:txBody>
                    <a:bodyPr/>
                    <a:lstStyle/>
                    <a:p>
                      <a:endParaRPr lang="es-MX"/>
                    </a:p>
                  </a:txBody>
                  <a:tcPr/>
                </a:tc>
                <a:tc>
                  <a:txBody>
                    <a:bodyPr/>
                    <a:lstStyle/>
                    <a:p>
                      <a:pPr algn="ctr" fontAlgn="ctr"/>
                      <a:r>
                        <a:rPr lang="es-MX" sz="1200" b="1" i="0" u="none" strike="noStrike">
                          <a:solidFill>
                            <a:srgbClr val="FFFFFF"/>
                          </a:solidFill>
                          <a:latin typeface="Arial Narrow"/>
                        </a:rPr>
                        <a:t>FD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ctr" fontAlgn="ctr"/>
                      <a:r>
                        <a:rPr lang="es-MX" sz="1200" b="1" i="0" u="none" strike="noStrike">
                          <a:solidFill>
                            <a:srgbClr val="FFFFFF"/>
                          </a:solidFill>
                          <a:latin typeface="Arial Narrow"/>
                        </a:rPr>
                        <a:t>FHD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r>
              <a:tr h="259484">
                <a:tc>
                  <a:txBody>
                    <a:bodyPr/>
                    <a:lstStyle/>
                    <a:p>
                      <a:pPr algn="ctr" fontAlgn="b"/>
                      <a:r>
                        <a:rPr lang="es-MX" sz="1200" b="0" i="0" u="none" strike="noStrike">
                          <a:solidFill>
                            <a:srgbClr val="000000"/>
                          </a:solidFill>
                          <a:latin typeface="Arial Narrow"/>
                        </a:rPr>
                        <a:t>SSA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9484">
                <a:tc>
                  <a:txBody>
                    <a:bodyPr/>
                    <a:lstStyle/>
                    <a:p>
                      <a:pPr algn="ctr" fontAlgn="b"/>
                      <a:r>
                        <a:rPr lang="es-MX" sz="1200" b="0" i="0" u="none" strike="noStrike">
                          <a:solidFill>
                            <a:srgbClr val="000000"/>
                          </a:solidFill>
                          <a:latin typeface="Arial Narrow"/>
                        </a:rPr>
                        <a:t>IMSS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9484">
                <a:tc>
                  <a:txBody>
                    <a:bodyPr/>
                    <a:lstStyle/>
                    <a:p>
                      <a:pPr algn="ctr" fontAlgn="b"/>
                      <a:r>
                        <a:rPr lang="es-MX" sz="1200" b="0" i="0" u="none" strike="noStrike">
                          <a:solidFill>
                            <a:srgbClr val="000000"/>
                          </a:solidFill>
                          <a:latin typeface="Arial Narrow"/>
                        </a:rPr>
                        <a:t>ISSSTE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9484">
                <a:tc>
                  <a:txBody>
                    <a:bodyPr/>
                    <a:lstStyle/>
                    <a:p>
                      <a:pPr algn="ctr" fontAlgn="b"/>
                      <a:r>
                        <a:rPr lang="es-MX" sz="1200" b="0" i="0" u="none" strike="noStrike">
                          <a:solidFill>
                            <a:srgbClr val="000000"/>
                          </a:solidFill>
                          <a:latin typeface="Arial Narrow"/>
                        </a:rPr>
                        <a:t>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MX" sz="1200" b="0" i="0" u="none" strike="noStrike">
                          <a:solidFill>
                            <a:srgbClr val="000000"/>
                          </a:solidFill>
                          <a:latin typeface="Arial Narrow"/>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7128">
                <a:tc gridSpan="2">
                  <a:txBody>
                    <a:bodyPr/>
                    <a:lstStyle/>
                    <a:p>
                      <a:pPr algn="l" fontAlgn="b"/>
                      <a:r>
                        <a:rPr lang="es-MX" sz="800" b="0" i="0" u="none" strike="noStrike">
                          <a:solidFill>
                            <a:srgbClr val="000000"/>
                          </a:solidFill>
                          <a:latin typeface="Calibri"/>
                        </a:rPr>
                        <a:t>FUENTE: PLATAFORMA SINAVE- 06-05-2016</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s-MX"/>
                    </a:p>
                  </a:txBody>
                  <a:tcPr/>
                </a:tc>
                <a:tc>
                  <a:txBody>
                    <a:bodyPr/>
                    <a:lstStyle/>
                    <a:p>
                      <a:pPr algn="l" fontAlgn="b"/>
                      <a:endParaRPr lang="es-MX" sz="1100" b="0" i="0" u="none" strike="noStrike" dirty="0">
                        <a:solidFill>
                          <a:srgbClr val="000000"/>
                        </a:solidFill>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bl>
          </a:graphicData>
        </a:graphic>
      </p:graphicFrame>
      <p:graphicFrame>
        <p:nvGraphicFramePr>
          <p:cNvPr id="26625" name="Object 1"/>
          <p:cNvGraphicFramePr>
            <a:graphicFrameLocks noChangeAspect="1"/>
          </p:cNvGraphicFramePr>
          <p:nvPr/>
        </p:nvGraphicFramePr>
        <p:xfrm>
          <a:off x="4211960" y="3898617"/>
          <a:ext cx="4680520" cy="2442011"/>
        </p:xfrm>
        <a:graphic>
          <a:graphicData uri="http://schemas.openxmlformats.org/presentationml/2006/ole">
            <p:oleObj spid="_x0000_s26625" name="Hoja de cálculo" r:id="rId5" imgW="4686390" imgH="1990815" progId="Excel.Sheet.12">
              <p:embed/>
            </p:oleObj>
          </a:graphicData>
        </a:graphic>
      </p:graphicFrame>
    </p:spTree>
    <p:extLst>
      <p:ext uri="{BB962C8B-B14F-4D97-AF65-F5344CB8AC3E}">
        <p14:creationId xmlns="" xmlns:p14="http://schemas.microsoft.com/office/powerpoint/2010/main" val="10478716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1124744"/>
            <a:ext cx="4104456" cy="792088"/>
          </a:xfrm>
        </p:spPr>
        <p:txBody>
          <a:bodyPr>
            <a:normAutofit/>
          </a:bodyPr>
          <a:lstStyle/>
          <a:p>
            <a:r>
              <a:rPr lang="es-MX" sz="1800" dirty="0" smtClean="0"/>
              <a:t>DENGUE 2016</a:t>
            </a:r>
            <a:endParaRPr lang="es-MX" sz="1800" dirty="0"/>
          </a:p>
        </p:txBody>
      </p:sp>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graphicFrame>
        <p:nvGraphicFramePr>
          <p:cNvPr id="9" name="1 Gráfico"/>
          <p:cNvGraphicFramePr/>
          <p:nvPr/>
        </p:nvGraphicFramePr>
        <p:xfrm>
          <a:off x="323528" y="1916832"/>
          <a:ext cx="8496944" cy="42484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 xmlns:p14="http://schemas.microsoft.com/office/powerpoint/2010/main" val="10478716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6 Imagen"/>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71600" y="764704"/>
            <a:ext cx="1371581" cy="859465"/>
          </a:xfrm>
          <a:prstGeom prst="rect">
            <a:avLst/>
          </a:prstGeom>
        </p:spPr>
      </p:pic>
      <p:pic>
        <p:nvPicPr>
          <p:cNvPr id="3" name="5 Imagen" descr="sLUD FEDERAL.png"/>
          <p:cNvPicPr>
            <a:picLocks noChangeAspect="1"/>
          </p:cNvPicPr>
          <p:nvPr/>
        </p:nvPicPr>
        <p:blipFill>
          <a:blip r:embed="rId3" cstate="print"/>
          <a:stretch>
            <a:fillRect/>
          </a:stretch>
        </p:blipFill>
        <p:spPr>
          <a:xfrm>
            <a:off x="5580112" y="889347"/>
            <a:ext cx="2462581" cy="859465"/>
          </a:xfrm>
          <a:prstGeom prst="rect">
            <a:avLst/>
          </a:prstGeom>
        </p:spPr>
      </p:pic>
      <p:sp>
        <p:nvSpPr>
          <p:cNvPr id="5" name="4 CuadroTexto"/>
          <p:cNvSpPr txBox="1"/>
          <p:nvPr/>
        </p:nvSpPr>
        <p:spPr>
          <a:xfrm>
            <a:off x="1691680" y="1844824"/>
            <a:ext cx="5616624" cy="3970318"/>
          </a:xfrm>
          <a:prstGeom prst="rect">
            <a:avLst/>
          </a:prstGeom>
          <a:noFill/>
        </p:spPr>
        <p:txBody>
          <a:bodyPr wrap="square" rtlCol="0">
            <a:spAutoFit/>
          </a:bodyPr>
          <a:lstStyle/>
          <a:p>
            <a:pPr algn="ctr"/>
            <a:r>
              <a:rPr lang="es-MX" sz="1200" dirty="0" smtClean="0"/>
              <a:t>COMENTARIOS</a:t>
            </a:r>
          </a:p>
          <a:p>
            <a:pPr algn="just"/>
            <a:r>
              <a:rPr lang="es-MX" sz="1200" dirty="0" smtClean="0"/>
              <a:t>Con el 100% de cobertura de información por todas las instituciones y unidades de salud, en la semana #16 se destaca una transición estacional que nos obliga a monitorear a lo largo del año  ciertos padecimientos de interés epidemiológico, por un lado, oficialmente la </a:t>
            </a:r>
            <a:r>
              <a:rPr lang="es-MX" sz="1200" dirty="0" err="1" smtClean="0"/>
              <a:t>dgae</a:t>
            </a:r>
            <a:r>
              <a:rPr lang="es-MX" sz="1200" dirty="0" smtClean="0"/>
              <a:t>, estableció que  la temporada de circulación alta para los virus de influenza concluyo en la semana # 16 y por otro lado se inició la temporada de temperaturas extremas. En ese sentido, estamos obligados a vigilar de forma exhaustiva los sistemas de las enfermedades diarreicas agudas y de cólera, a través de cumplir con el 2% de muestreo en aquellos caso con cuadro diarreico,  que no cubran definición operacional a cólera, en todas las unidades de primer y 2° nivel, pero para las unidades nutraves, aplicar los lineamientos de muestreo para rotavirus y cólera de manera cuidadosa. En las graficas se podrá observar como la tendencia anual tiende a incrementarse, pero el muestreo o no se toma adecuadamente o no llega al laboratorio por lo que tenemos resultados bajos.  El periodo de influenza tiene una tendencia natural a la disminución, pero no es posible que las usmis de la SSA a excepción de San José del Cabo, no reporten casos, por lo cual debe revisarse esta situación.  Finalmente para las enfermedades trasmitidas por vector, a pesar de que se observan una tendencia baja, el incremento de temperatura promueve también el incremento  de casos  sospechosos para su estudio, por lo que es necesario promover la participación de la comunidad  a través de las estrategias de promoción a la salud  y aplicar la vigilancia epidemiológica de forma  oportuna.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95736" y="940093"/>
            <a:ext cx="4104456" cy="792088"/>
          </a:xfrm>
        </p:spPr>
        <p:txBody>
          <a:bodyPr>
            <a:normAutofit/>
          </a:bodyPr>
          <a:lstStyle/>
          <a:p>
            <a:r>
              <a:rPr lang="es-MX" sz="2800" dirty="0" smtClean="0"/>
              <a:t>MORBILIDAD GENERAL </a:t>
            </a:r>
            <a:endParaRPr lang="es-MX" sz="2800" dirty="0"/>
          </a:p>
        </p:txBody>
      </p:sp>
      <p:pic>
        <p:nvPicPr>
          <p:cNvPr id="6" name="5 Imagen" descr="sLUD FEDERAL.png"/>
          <p:cNvPicPr>
            <a:picLocks noChangeAspect="1"/>
          </p:cNvPicPr>
          <p:nvPr/>
        </p:nvPicPr>
        <p:blipFill>
          <a:blip r:embed="rId3"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539552" y="262212"/>
            <a:ext cx="1491391" cy="934540"/>
          </a:xfrm>
          <a:prstGeom prst="rect">
            <a:avLst/>
          </a:prstGeom>
        </p:spPr>
      </p:pic>
      <p:graphicFrame>
        <p:nvGraphicFramePr>
          <p:cNvPr id="1034" name="Object 10"/>
          <p:cNvGraphicFramePr>
            <a:graphicFrameLocks noChangeAspect="1"/>
          </p:cNvGraphicFramePr>
          <p:nvPr/>
        </p:nvGraphicFramePr>
        <p:xfrm>
          <a:off x="1475656" y="1484784"/>
          <a:ext cx="5472608" cy="4248472"/>
        </p:xfrm>
        <a:graphic>
          <a:graphicData uri="http://schemas.openxmlformats.org/presentationml/2006/ole">
            <p:oleObj spid="_x0000_s1034" name="Hoja de cálculo" r:id="rId5" imgW="5486400" imgH="7067460" progId="Excel.Sheet.12">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971600" y="764704"/>
            <a:ext cx="1371581" cy="859465"/>
          </a:xfrm>
          <a:prstGeom prst="rect">
            <a:avLst/>
          </a:prstGeom>
        </p:spPr>
      </p:pic>
      <p:pic>
        <p:nvPicPr>
          <p:cNvPr id="5" name="5 Imagen" descr="sLUD FEDERAL.png"/>
          <p:cNvPicPr>
            <a:picLocks noChangeAspect="1"/>
          </p:cNvPicPr>
          <p:nvPr/>
        </p:nvPicPr>
        <p:blipFill>
          <a:blip r:embed="rId4" cstate="print"/>
          <a:stretch>
            <a:fillRect/>
          </a:stretch>
        </p:blipFill>
        <p:spPr>
          <a:xfrm>
            <a:off x="5580112" y="889347"/>
            <a:ext cx="2462581" cy="859465"/>
          </a:xfrm>
          <a:prstGeom prst="rect">
            <a:avLst/>
          </a:prstGeom>
        </p:spPr>
      </p:pic>
      <p:sp>
        <p:nvSpPr>
          <p:cNvPr id="2" name="1 CuadroTexto"/>
          <p:cNvSpPr txBox="1"/>
          <p:nvPr/>
        </p:nvSpPr>
        <p:spPr>
          <a:xfrm>
            <a:off x="2339752" y="1628800"/>
            <a:ext cx="3812995" cy="276999"/>
          </a:xfrm>
          <a:prstGeom prst="rect">
            <a:avLst/>
          </a:prstGeom>
          <a:noFill/>
        </p:spPr>
        <p:txBody>
          <a:bodyPr wrap="square" rtlCol="0">
            <a:spAutoFit/>
          </a:bodyPr>
          <a:lstStyle/>
          <a:p>
            <a:pPr algn="ctr"/>
            <a:r>
              <a:rPr lang="es-MX" sz="1200" dirty="0" smtClean="0"/>
              <a:t>ENFERMEDADES DIARREICAS AGUDAS</a:t>
            </a:r>
            <a:endParaRPr lang="es-MX" sz="1200" dirty="0"/>
          </a:p>
        </p:txBody>
      </p:sp>
      <p:graphicFrame>
        <p:nvGraphicFramePr>
          <p:cNvPr id="7169" name="Object 1"/>
          <p:cNvGraphicFramePr>
            <a:graphicFrameLocks noChangeAspect="1"/>
          </p:cNvGraphicFramePr>
          <p:nvPr/>
        </p:nvGraphicFramePr>
        <p:xfrm>
          <a:off x="683568" y="2132856"/>
          <a:ext cx="8105775" cy="3609975"/>
        </p:xfrm>
        <a:graphic>
          <a:graphicData uri="http://schemas.openxmlformats.org/presentationml/2006/ole">
            <p:oleObj spid="_x0000_s7169" name="Hoja de cálculo" r:id="rId5" imgW="8105670" imgH="3609885" progId="Excel.Sheet.12">
              <p:embed/>
            </p:oleObj>
          </a:graphicData>
        </a:graphic>
      </p:graphicFrame>
    </p:spTree>
    <p:extLst>
      <p:ext uri="{BB962C8B-B14F-4D97-AF65-F5344CB8AC3E}">
        <p14:creationId xmlns="" xmlns:p14="http://schemas.microsoft.com/office/powerpoint/2010/main" val="639161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71600" y="764704"/>
            <a:ext cx="1371581" cy="859465"/>
          </a:xfrm>
          <a:prstGeom prst="rect">
            <a:avLst/>
          </a:prstGeom>
        </p:spPr>
      </p:pic>
      <p:pic>
        <p:nvPicPr>
          <p:cNvPr id="5" name="5 Imagen" descr="sLUD FEDERAL.png"/>
          <p:cNvPicPr>
            <a:picLocks noChangeAspect="1"/>
          </p:cNvPicPr>
          <p:nvPr/>
        </p:nvPicPr>
        <p:blipFill>
          <a:blip r:embed="rId3" cstate="print"/>
          <a:stretch>
            <a:fillRect/>
          </a:stretch>
        </p:blipFill>
        <p:spPr>
          <a:xfrm>
            <a:off x="5580112" y="889347"/>
            <a:ext cx="2462581" cy="859465"/>
          </a:xfrm>
          <a:prstGeom prst="rect">
            <a:avLst/>
          </a:prstGeom>
        </p:spPr>
      </p:pic>
      <p:sp>
        <p:nvSpPr>
          <p:cNvPr id="2" name="1 CuadroTexto"/>
          <p:cNvSpPr txBox="1"/>
          <p:nvPr/>
        </p:nvSpPr>
        <p:spPr>
          <a:xfrm>
            <a:off x="2339752" y="1628800"/>
            <a:ext cx="3812995" cy="276999"/>
          </a:xfrm>
          <a:prstGeom prst="rect">
            <a:avLst/>
          </a:prstGeom>
          <a:noFill/>
        </p:spPr>
        <p:txBody>
          <a:bodyPr wrap="square" rtlCol="0">
            <a:spAutoFit/>
          </a:bodyPr>
          <a:lstStyle/>
          <a:p>
            <a:pPr algn="ctr"/>
            <a:r>
              <a:rPr lang="es-MX" sz="1200" dirty="0" smtClean="0"/>
              <a:t>EDAS 2016</a:t>
            </a:r>
            <a:endParaRPr lang="es-MX" sz="1200" dirty="0"/>
          </a:p>
        </p:txBody>
      </p:sp>
      <p:graphicFrame>
        <p:nvGraphicFramePr>
          <p:cNvPr id="6" name="1 Gráfico"/>
          <p:cNvGraphicFramePr>
            <a:graphicFrameLocks noGrp="1"/>
          </p:cNvGraphicFramePr>
          <p:nvPr/>
        </p:nvGraphicFramePr>
        <p:xfrm>
          <a:off x="611560" y="1988840"/>
          <a:ext cx="7992888" cy="453650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 xmlns:p14="http://schemas.microsoft.com/office/powerpoint/2010/main" val="6391610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827584" y="404664"/>
            <a:ext cx="1362927" cy="854042"/>
          </a:xfrm>
          <a:prstGeom prst="rect">
            <a:avLst/>
          </a:prstGeom>
        </p:spPr>
      </p:pic>
      <p:sp>
        <p:nvSpPr>
          <p:cNvPr id="3" name="2 CuadroTexto"/>
          <p:cNvSpPr txBox="1"/>
          <p:nvPr/>
        </p:nvSpPr>
        <p:spPr>
          <a:xfrm>
            <a:off x="2555776" y="1268760"/>
            <a:ext cx="3816424" cy="369332"/>
          </a:xfrm>
          <a:prstGeom prst="rect">
            <a:avLst/>
          </a:prstGeom>
          <a:noFill/>
        </p:spPr>
        <p:txBody>
          <a:bodyPr wrap="square" rtlCol="0">
            <a:spAutoFit/>
          </a:bodyPr>
          <a:lstStyle/>
          <a:p>
            <a:pPr algn="ctr"/>
            <a:r>
              <a:rPr lang="es-MX" dirty="0" smtClean="0"/>
              <a:t>BCS EDAS BAJA CALIFORNIA SUR</a:t>
            </a:r>
            <a:endParaRPr lang="es-MX" dirty="0"/>
          </a:p>
        </p:txBody>
      </p:sp>
      <p:graphicFrame>
        <p:nvGraphicFramePr>
          <p:cNvPr id="8" name="1 Gráfico"/>
          <p:cNvGraphicFramePr>
            <a:graphicFrameLocks noGrp="1"/>
          </p:cNvGraphicFramePr>
          <p:nvPr/>
        </p:nvGraphicFramePr>
        <p:xfrm>
          <a:off x="827584" y="1916832"/>
          <a:ext cx="7632848" cy="442681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 xmlns:p14="http://schemas.microsoft.com/office/powerpoint/2010/main" val="2943166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95736" y="764637"/>
            <a:ext cx="4104456" cy="1143000"/>
          </a:xfrm>
        </p:spPr>
        <p:txBody>
          <a:bodyPr>
            <a:normAutofit/>
          </a:bodyPr>
          <a:lstStyle/>
          <a:p>
            <a:r>
              <a:rPr lang="es-MX" sz="1200" dirty="0" smtClean="0"/>
              <a:t>ENFERMEDADE DIARREICAS AGUDAS POR MUNICIPIO</a:t>
            </a:r>
            <a:endParaRPr lang="es-MX" sz="1200" dirty="0"/>
          </a:p>
        </p:txBody>
      </p:sp>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8"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95536" y="273017"/>
            <a:ext cx="1512168" cy="947560"/>
          </a:xfrm>
          <a:prstGeom prst="rect">
            <a:avLst/>
          </a:prstGeom>
        </p:spPr>
      </p:pic>
      <p:graphicFrame>
        <p:nvGraphicFramePr>
          <p:cNvPr id="9" name="8 Tabla"/>
          <p:cNvGraphicFramePr>
            <a:graphicFrameLocks noGrp="1"/>
          </p:cNvGraphicFramePr>
          <p:nvPr/>
        </p:nvGraphicFramePr>
        <p:xfrm>
          <a:off x="251520" y="1844824"/>
          <a:ext cx="8640960" cy="4320480"/>
        </p:xfrm>
        <a:graphic>
          <a:graphicData uri="http://schemas.openxmlformats.org/drawingml/2006/table">
            <a:tbl>
              <a:tblPr firstRow="1" bandRow="1">
                <a:tableStyleId>{5C22544A-7EE6-4342-B048-85BDC9FD1C3A}</a:tableStyleId>
              </a:tblPr>
              <a:tblGrid>
                <a:gridCol w="4320480"/>
                <a:gridCol w="4320480"/>
              </a:tblGrid>
              <a:tr h="4320480">
                <a:tc>
                  <a:txBody>
                    <a:bodyPr/>
                    <a:lstStyle/>
                    <a:p>
                      <a:endParaRPr lang="es-MX" dirty="0"/>
                    </a:p>
                  </a:txBody>
                  <a:tcPr/>
                </a:tc>
                <a:tc>
                  <a:txBody>
                    <a:bodyPr/>
                    <a:lstStyle/>
                    <a:p>
                      <a:endParaRPr lang="es-MX" dirty="0"/>
                    </a:p>
                  </a:txBody>
                  <a:tcPr/>
                </a:tc>
              </a:tr>
            </a:tbl>
          </a:graphicData>
        </a:graphic>
      </p:graphicFrame>
      <p:graphicFrame>
        <p:nvGraphicFramePr>
          <p:cNvPr id="10" name="1 Gráfico"/>
          <p:cNvGraphicFramePr>
            <a:graphicFrameLocks noGrp="1"/>
          </p:cNvGraphicFramePr>
          <p:nvPr/>
        </p:nvGraphicFramePr>
        <p:xfrm>
          <a:off x="323528" y="1916832"/>
          <a:ext cx="4248472" cy="410445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1 Gráfico"/>
          <p:cNvGraphicFramePr>
            <a:graphicFrameLocks noGrp="1"/>
          </p:cNvGraphicFramePr>
          <p:nvPr/>
        </p:nvGraphicFramePr>
        <p:xfrm>
          <a:off x="4788024" y="1916832"/>
          <a:ext cx="4104456" cy="417646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 xmlns:p14="http://schemas.microsoft.com/office/powerpoint/2010/main" val="2778372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980728"/>
            <a:ext cx="4104456" cy="792088"/>
          </a:xfrm>
        </p:spPr>
        <p:txBody>
          <a:bodyPr>
            <a:normAutofit/>
          </a:bodyPr>
          <a:lstStyle/>
          <a:p>
            <a:r>
              <a:rPr lang="es-MX" sz="1000" dirty="0" smtClean="0"/>
              <a:t>MULEGE. ENFERMEDADES DIARREICAS  AGUDAS 2016</a:t>
            </a:r>
            <a:endParaRPr lang="es-MX" sz="1000" dirty="0"/>
          </a:p>
        </p:txBody>
      </p:sp>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graphicFrame>
        <p:nvGraphicFramePr>
          <p:cNvPr id="10" name="9 Tabla"/>
          <p:cNvGraphicFramePr>
            <a:graphicFrameLocks noGrp="1"/>
          </p:cNvGraphicFramePr>
          <p:nvPr/>
        </p:nvGraphicFramePr>
        <p:xfrm>
          <a:off x="179512" y="1628800"/>
          <a:ext cx="8712968" cy="4896544"/>
        </p:xfrm>
        <a:graphic>
          <a:graphicData uri="http://schemas.openxmlformats.org/drawingml/2006/table">
            <a:tbl>
              <a:tblPr firstRow="1" bandRow="1">
                <a:tableStyleId>{5C22544A-7EE6-4342-B048-85BDC9FD1C3A}</a:tableStyleId>
              </a:tblPr>
              <a:tblGrid>
                <a:gridCol w="4356484"/>
                <a:gridCol w="4356484"/>
              </a:tblGrid>
              <a:tr h="4896544">
                <a:tc>
                  <a:txBody>
                    <a:bodyPr/>
                    <a:lstStyle/>
                    <a:p>
                      <a:endParaRPr lang="es-MX" dirty="0"/>
                    </a:p>
                  </a:txBody>
                  <a:tcPr/>
                </a:tc>
                <a:tc>
                  <a:txBody>
                    <a:bodyPr/>
                    <a:lstStyle/>
                    <a:p>
                      <a:endParaRPr lang="es-MX" dirty="0"/>
                    </a:p>
                  </a:txBody>
                  <a:tcPr/>
                </a:tc>
              </a:tr>
            </a:tbl>
          </a:graphicData>
        </a:graphic>
      </p:graphicFrame>
      <p:graphicFrame>
        <p:nvGraphicFramePr>
          <p:cNvPr id="11" name="1 Gráfico"/>
          <p:cNvGraphicFramePr>
            <a:graphicFrameLocks noGrp="1"/>
          </p:cNvGraphicFramePr>
          <p:nvPr/>
        </p:nvGraphicFramePr>
        <p:xfrm>
          <a:off x="251520" y="1772816"/>
          <a:ext cx="4176464" cy="460851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1 Gráfico"/>
          <p:cNvGraphicFramePr>
            <a:graphicFrameLocks noGrp="1"/>
          </p:cNvGraphicFramePr>
          <p:nvPr/>
        </p:nvGraphicFramePr>
        <p:xfrm>
          <a:off x="4572000" y="1844824"/>
          <a:ext cx="4248472" cy="453650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 xmlns:p14="http://schemas.microsoft.com/office/powerpoint/2010/main" val="30517459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1720" y="980728"/>
            <a:ext cx="4104456" cy="792088"/>
          </a:xfrm>
        </p:spPr>
        <p:txBody>
          <a:bodyPr>
            <a:normAutofit/>
          </a:bodyPr>
          <a:lstStyle/>
          <a:p>
            <a:r>
              <a:rPr lang="es-MX" sz="1000" dirty="0" smtClean="0"/>
              <a:t>LA PAZ. ENFERMEDADES DIARREICAS  AGUDAS 2016</a:t>
            </a:r>
            <a:endParaRPr lang="es-MX" sz="1000" dirty="0"/>
          </a:p>
        </p:txBody>
      </p:sp>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graphicFrame>
        <p:nvGraphicFramePr>
          <p:cNvPr id="10" name="9 Tabla"/>
          <p:cNvGraphicFramePr>
            <a:graphicFrameLocks noGrp="1"/>
          </p:cNvGraphicFramePr>
          <p:nvPr/>
        </p:nvGraphicFramePr>
        <p:xfrm>
          <a:off x="179512" y="1628800"/>
          <a:ext cx="8712968" cy="4896544"/>
        </p:xfrm>
        <a:graphic>
          <a:graphicData uri="http://schemas.openxmlformats.org/drawingml/2006/table">
            <a:tbl>
              <a:tblPr firstRow="1" bandRow="1">
                <a:tableStyleId>{5C22544A-7EE6-4342-B048-85BDC9FD1C3A}</a:tableStyleId>
              </a:tblPr>
              <a:tblGrid>
                <a:gridCol w="4356484"/>
                <a:gridCol w="4356484"/>
              </a:tblGrid>
              <a:tr h="4896544">
                <a:tc>
                  <a:txBody>
                    <a:bodyPr/>
                    <a:lstStyle/>
                    <a:p>
                      <a:endParaRPr lang="es-MX" dirty="0"/>
                    </a:p>
                  </a:txBody>
                  <a:tcPr/>
                </a:tc>
                <a:tc>
                  <a:txBody>
                    <a:bodyPr/>
                    <a:lstStyle/>
                    <a:p>
                      <a:endParaRPr lang="es-MX" dirty="0"/>
                    </a:p>
                  </a:txBody>
                  <a:tcPr/>
                </a:tc>
              </a:tr>
            </a:tbl>
          </a:graphicData>
        </a:graphic>
      </p:graphicFrame>
      <p:pic>
        <p:nvPicPr>
          <p:cNvPr id="23554" name="Picture 2"/>
          <p:cNvPicPr>
            <a:picLocks noChangeAspect="1" noChangeArrowheads="1"/>
          </p:cNvPicPr>
          <p:nvPr/>
        </p:nvPicPr>
        <p:blipFill>
          <a:blip r:embed="rId4" cstate="print"/>
          <a:srcRect/>
          <a:stretch>
            <a:fillRect/>
          </a:stretch>
        </p:blipFill>
        <p:spPr bwMode="auto">
          <a:xfrm>
            <a:off x="4572000" y="1700808"/>
            <a:ext cx="4300537" cy="4752528"/>
          </a:xfrm>
          <a:prstGeom prst="rect">
            <a:avLst/>
          </a:prstGeom>
          <a:noFill/>
          <a:ln w="9525">
            <a:noFill/>
            <a:miter lim="800000"/>
            <a:headEnd/>
            <a:tailEnd/>
          </a:ln>
          <a:effectLst/>
        </p:spPr>
      </p:pic>
      <p:pic>
        <p:nvPicPr>
          <p:cNvPr id="23555" name="Picture 3"/>
          <p:cNvPicPr>
            <a:picLocks noChangeAspect="1" noChangeArrowheads="1"/>
          </p:cNvPicPr>
          <p:nvPr/>
        </p:nvPicPr>
        <p:blipFill>
          <a:blip r:embed="rId5" cstate="print"/>
          <a:srcRect/>
          <a:stretch>
            <a:fillRect/>
          </a:stretch>
        </p:blipFill>
        <p:spPr bwMode="auto">
          <a:xfrm>
            <a:off x="179512" y="1700808"/>
            <a:ext cx="4320480" cy="4752528"/>
          </a:xfrm>
          <a:prstGeom prst="rect">
            <a:avLst/>
          </a:prstGeom>
          <a:noFill/>
          <a:ln w="9525">
            <a:noFill/>
            <a:miter lim="800000"/>
            <a:headEnd/>
            <a:tailEnd/>
          </a:ln>
          <a:effectLst/>
        </p:spPr>
      </p:pic>
    </p:spTree>
    <p:extLst>
      <p:ext uri="{BB962C8B-B14F-4D97-AF65-F5344CB8AC3E}">
        <p14:creationId xmlns="" xmlns:p14="http://schemas.microsoft.com/office/powerpoint/2010/main" val="30517459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267744" y="836712"/>
            <a:ext cx="4104456" cy="792088"/>
          </a:xfrm>
        </p:spPr>
        <p:txBody>
          <a:bodyPr>
            <a:normAutofit/>
          </a:bodyPr>
          <a:lstStyle/>
          <a:p>
            <a:r>
              <a:rPr lang="es-MX" sz="1100" dirty="0" smtClean="0"/>
              <a:t>LOS CABOS ENFERMEDADES DIARREICAS AGUDAS DENGUE 2016</a:t>
            </a:r>
            <a:endParaRPr lang="es-MX" sz="1100" dirty="0"/>
          </a:p>
        </p:txBody>
      </p:sp>
      <p:pic>
        <p:nvPicPr>
          <p:cNvPr id="6" name="5 Imagen" descr="sLUD FEDERAL.png"/>
          <p:cNvPicPr>
            <a:picLocks noChangeAspect="1"/>
          </p:cNvPicPr>
          <p:nvPr/>
        </p:nvPicPr>
        <p:blipFill>
          <a:blip r:embed="rId2" cstate="print"/>
          <a:stretch>
            <a:fillRect/>
          </a:stretch>
        </p:blipFill>
        <p:spPr>
          <a:xfrm>
            <a:off x="6300192" y="476672"/>
            <a:ext cx="2462581" cy="859465"/>
          </a:xfrm>
          <a:prstGeom prst="rect">
            <a:avLst/>
          </a:prstGeom>
        </p:spPr>
      </p:pic>
      <p:pic>
        <p:nvPicPr>
          <p:cNvPr id="7" name="6 Imagen"/>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39552" y="404664"/>
            <a:ext cx="1371581" cy="859465"/>
          </a:xfrm>
          <a:prstGeom prst="rect">
            <a:avLst/>
          </a:prstGeom>
        </p:spPr>
      </p:pic>
      <p:graphicFrame>
        <p:nvGraphicFramePr>
          <p:cNvPr id="8" name="7 Tabla"/>
          <p:cNvGraphicFramePr>
            <a:graphicFrameLocks noGrp="1"/>
          </p:cNvGraphicFramePr>
          <p:nvPr/>
        </p:nvGraphicFramePr>
        <p:xfrm>
          <a:off x="179512" y="1556792"/>
          <a:ext cx="8784976" cy="5112568"/>
        </p:xfrm>
        <a:graphic>
          <a:graphicData uri="http://schemas.openxmlformats.org/drawingml/2006/table">
            <a:tbl>
              <a:tblPr firstRow="1" bandRow="1">
                <a:tableStyleId>{5C22544A-7EE6-4342-B048-85BDC9FD1C3A}</a:tableStyleId>
              </a:tblPr>
              <a:tblGrid>
                <a:gridCol w="4392488"/>
                <a:gridCol w="4392488"/>
              </a:tblGrid>
              <a:tr h="5112568">
                <a:tc>
                  <a:txBody>
                    <a:bodyPr/>
                    <a:lstStyle/>
                    <a:p>
                      <a:endParaRPr lang="es-MX" dirty="0"/>
                    </a:p>
                  </a:txBody>
                  <a:tcPr/>
                </a:tc>
                <a:tc>
                  <a:txBody>
                    <a:bodyPr/>
                    <a:lstStyle/>
                    <a:p>
                      <a:endParaRPr lang="es-MX" dirty="0"/>
                    </a:p>
                  </a:txBody>
                  <a:tcPr/>
                </a:tc>
              </a:tr>
            </a:tbl>
          </a:graphicData>
        </a:graphic>
      </p:graphicFrame>
      <p:pic>
        <p:nvPicPr>
          <p:cNvPr id="3084" name="Picture 12"/>
          <p:cNvPicPr>
            <a:picLocks noChangeAspect="1" noChangeArrowheads="1"/>
          </p:cNvPicPr>
          <p:nvPr/>
        </p:nvPicPr>
        <p:blipFill>
          <a:blip r:embed="rId4" cstate="print"/>
          <a:srcRect/>
          <a:stretch>
            <a:fillRect/>
          </a:stretch>
        </p:blipFill>
        <p:spPr bwMode="auto">
          <a:xfrm>
            <a:off x="179512" y="1628800"/>
            <a:ext cx="4320479" cy="4968552"/>
          </a:xfrm>
          <a:prstGeom prst="rect">
            <a:avLst/>
          </a:prstGeom>
          <a:noFill/>
          <a:ln w="9525">
            <a:noFill/>
            <a:miter lim="800000"/>
            <a:headEnd/>
            <a:tailEnd/>
          </a:ln>
          <a:effectLst/>
        </p:spPr>
      </p:pic>
      <p:pic>
        <p:nvPicPr>
          <p:cNvPr id="3085" name="Picture 13"/>
          <p:cNvPicPr>
            <a:picLocks noChangeAspect="1" noChangeArrowheads="1"/>
          </p:cNvPicPr>
          <p:nvPr/>
        </p:nvPicPr>
        <p:blipFill>
          <a:blip r:embed="rId5" cstate="print"/>
          <a:srcRect/>
          <a:stretch>
            <a:fillRect/>
          </a:stretch>
        </p:blipFill>
        <p:spPr bwMode="auto">
          <a:xfrm>
            <a:off x="4572000" y="1628800"/>
            <a:ext cx="4392488" cy="4968552"/>
          </a:xfrm>
          <a:prstGeom prst="rect">
            <a:avLst/>
          </a:prstGeom>
          <a:noFill/>
          <a:ln w="9525">
            <a:noFill/>
            <a:miter lim="800000"/>
            <a:headEnd/>
            <a:tailEnd/>
          </a:ln>
          <a:effectLst/>
        </p:spPr>
      </p:pic>
    </p:spTree>
    <p:extLst>
      <p:ext uri="{BB962C8B-B14F-4D97-AF65-F5344CB8AC3E}">
        <p14:creationId xmlns="" xmlns:p14="http://schemas.microsoft.com/office/powerpoint/2010/main" val="1480765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1120</TotalTime>
  <Words>648</Words>
  <Application>Microsoft Office PowerPoint</Application>
  <PresentationFormat>Presentación en pantalla (4:3)</PresentationFormat>
  <Paragraphs>90</Paragraphs>
  <Slides>16</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16</vt:i4>
      </vt:variant>
    </vt:vector>
  </HeadingPairs>
  <TitlesOfParts>
    <vt:vector size="18" baseType="lpstr">
      <vt:lpstr>Tema de Office</vt:lpstr>
      <vt:lpstr>Hoja de cálculo</vt:lpstr>
      <vt:lpstr>B.C.S.  PANORAMA EPIDEMIOLOGICO 2016</vt:lpstr>
      <vt:lpstr>MORBILIDAD GENERAL </vt:lpstr>
      <vt:lpstr>Diapositiva 3</vt:lpstr>
      <vt:lpstr>Diapositiva 4</vt:lpstr>
      <vt:lpstr>Diapositiva 5</vt:lpstr>
      <vt:lpstr>ENFERMEDADE DIARREICAS AGUDAS POR MUNICIPIO</vt:lpstr>
      <vt:lpstr>MULEGE. ENFERMEDADES DIARREICAS  AGUDAS 2016</vt:lpstr>
      <vt:lpstr>LA PAZ. ENFERMEDADES DIARREICAS  AGUDAS 2016</vt:lpstr>
      <vt:lpstr>LOS CABOS ENFERMEDADES DIARREICAS AGUDAS DENGUE 2016</vt:lpstr>
      <vt:lpstr>INFLUENZA PERIODO 2015.2016</vt:lpstr>
      <vt:lpstr>INFLUENZA 2015-2016</vt:lpstr>
      <vt:lpstr>INFLUENZA 2015-2016</vt:lpstr>
      <vt:lpstr>INFLUENZA MOSAICO DE RED NEGATIVA 2016</vt:lpstr>
      <vt:lpstr>DENGUE 2016</vt:lpstr>
      <vt:lpstr>DENGUE 2016</vt:lpstr>
      <vt:lpstr>Diapositiva 16</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HP</dc:creator>
  <cp:lastModifiedBy>Mauricio Bernal Hernández</cp:lastModifiedBy>
  <cp:revision>129</cp:revision>
  <dcterms:created xsi:type="dcterms:W3CDTF">2014-01-30T02:50:58Z</dcterms:created>
  <dcterms:modified xsi:type="dcterms:W3CDTF">2016-08-13T18:56:16Z</dcterms:modified>
</cp:coreProperties>
</file>